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DM Sans Semi Bold"/>
      <p:regular r:id="rId15"/>
    </p:embeddedFont>
    <p:embeddedFont>
      <p:font typeface="DM Sans Semi Bold"/>
      <p:regular r:id="rId16"/>
    </p:embeddedFont>
    <p:embeddedFont>
      <p:font typeface="DM Sans Semi Bold"/>
      <p:regular r:id="rId17"/>
    </p:embeddedFont>
    <p:embeddedFont>
      <p:font typeface="DM Sans Semi Bold"/>
      <p:regular r:id="rId18"/>
    </p:embeddedFont>
    <p:embeddedFont>
      <p:font typeface="DM Sans"/>
      <p:regular r:id="rId19"/>
    </p:embeddedFont>
    <p:embeddedFont>
      <p:font typeface="DM Sans"/>
      <p:regular r:id="rId20"/>
    </p:embeddedFont>
    <p:embeddedFont>
      <p:font typeface="DM Sans"/>
      <p:regular r:id="rId21"/>
    </p:embeddedFont>
    <p:embeddedFont>
      <p:font typeface="DM Sans"/>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2.svg>
</file>

<file path=ppt/media/image-1-3.png>
</file>

<file path=ppt/media/image-1-4.svg>
</file>

<file path=ppt/media/image-1-5.png>
</file>

<file path=ppt/media/image-1-6.svg>
</file>

<file path=ppt/media/image-1-7.png>
</file>

<file path=ppt/media/image-2-1.png>
</file>

<file path=ppt/media/image-2-2.png>
</file>

<file path=ppt/media/image-3-1.png>
</file>

<file path=ppt/media/image-3-2.svg>
</file>

<file path=ppt/media/image-3-3.png>
</file>

<file path=ppt/media/image-4-1.png>
</file>

<file path=ppt/media/image-4-2.png>
</file>

<file path=ppt/media/image-4-3.png>
</file>

<file path=ppt/media/image-4-4.png>
</file>

<file path=ppt/media/image-5-1.png>
</file>

<file path=ppt/media/image-5-2.png>
</file>

<file path=ppt/media/image-5-3.svg>
</file>

<file path=ppt/media/image-5-4.png>
</file>

<file path=ppt/media/image-5-5.svg>
</file>

<file path=ppt/media/image-5-6.png>
</file>

<file path=ppt/media/image-5-7.svg>
</file>

<file path=ppt/media/image-5-8.png>
</file>

<file path=ppt/media/image-6-1.png>
</file>

<file path=ppt/media/image-6-2.svg>
</file>

<file path=ppt/media/image-6-3.png>
</file>

<file path=ppt/media/image-6-4.png>
</file>

<file path=ppt/media/image-7-1.png>
</file>

<file path=ppt/media/image-7-2.png>
</file>

<file path=ppt/media/image-8-1.png>
</file>

<file path=ppt/media/image-8-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a journey of evolution in configuration management, Microsoft DSC (v3) emerges as the refined solution. It integrates the lessons learned from its predecessors (v1 and v2), offering a powerful, flexible, and truly modern approach to infrastructure automation.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key takeaways what we just covered. Remember these when you're start or work with Microsoft DSC:1. No more MOF. You don't have to compile that PowerShell script anymore, its fully decoupled. 
You don't have an LCM anymore. If you are orchestrating now, I would not bother with Microsoft DSC at the moment
Write configurations in YAML/JSON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1037"/>
          </a:solidFill>
          <a:ln/>
        </p:spPr>
      </p:sp>
      <p:sp>
        <p:nvSpPr>
          <p:cNvPr id="3" name="Shape 1"/>
          <p:cNvSpPr/>
          <p:nvPr/>
        </p:nvSpPr>
        <p:spPr>
          <a:xfrm>
            <a:off x="0" y="0"/>
            <a:ext cx="14630400" cy="8229600"/>
          </a:xfrm>
          <a:prstGeom prst="rect">
            <a:avLst/>
          </a:prstGeom>
          <a:solidFill>
            <a:srgbClr val="15151F"/>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1037"/>
          </a:solidFill>
          <a:ln/>
        </p:spPr>
      </p:sp>
      <p:sp>
        <p:nvSpPr>
          <p:cNvPr id="3" name="Shape 1"/>
          <p:cNvSpPr/>
          <p:nvPr/>
        </p:nvSpPr>
        <p:spPr>
          <a:xfrm>
            <a:off x="0" y="0"/>
            <a:ext cx="14630400" cy="8229600"/>
          </a:xfrm>
          <a:prstGeom prst="rect">
            <a:avLst/>
          </a:prstGeom>
          <a:solidFill>
            <a:srgbClr val="15151F"/>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1037"/>
          </a:solidFill>
          <a:ln/>
        </p:spPr>
      </p:sp>
      <p:sp>
        <p:nvSpPr>
          <p:cNvPr id="3" name="Shape 1"/>
          <p:cNvSpPr/>
          <p:nvPr/>
        </p:nvSpPr>
        <p:spPr>
          <a:xfrm>
            <a:off x="0" y="0"/>
            <a:ext cx="14630400" cy="8229600"/>
          </a:xfrm>
          <a:prstGeom prst="rect">
            <a:avLst/>
          </a:prstGeom>
          <a:solidFill>
            <a:srgbClr val="15151F"/>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1037"/>
          </a:solidFill>
          <a:ln/>
        </p:spPr>
      </p:sp>
      <p:sp>
        <p:nvSpPr>
          <p:cNvPr id="3" name="Shape 1"/>
          <p:cNvSpPr/>
          <p:nvPr/>
        </p:nvSpPr>
        <p:spPr>
          <a:xfrm>
            <a:off x="0" y="0"/>
            <a:ext cx="14630400" cy="8229600"/>
          </a:xfrm>
          <a:prstGeom prst="rect">
            <a:avLst/>
          </a:prstGeom>
          <a:solidFill>
            <a:srgbClr val="15151F"/>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1037"/>
          </a:solidFill>
          <a:ln/>
        </p:spPr>
      </p:sp>
      <p:sp>
        <p:nvSpPr>
          <p:cNvPr id="3" name="Shape 1"/>
          <p:cNvSpPr/>
          <p:nvPr/>
        </p:nvSpPr>
        <p:spPr>
          <a:xfrm>
            <a:off x="0" y="0"/>
            <a:ext cx="14630400" cy="8229600"/>
          </a:xfrm>
          <a:prstGeom prst="rect">
            <a:avLst/>
          </a:prstGeom>
          <a:solidFill>
            <a:srgbClr val="15151F"/>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1037"/>
          </a:solidFill>
          <a:ln/>
        </p:spPr>
      </p:sp>
      <p:sp>
        <p:nvSpPr>
          <p:cNvPr id="3" name="Shape 1"/>
          <p:cNvSpPr/>
          <p:nvPr/>
        </p:nvSpPr>
        <p:spPr>
          <a:xfrm>
            <a:off x="0" y="0"/>
            <a:ext cx="14630400" cy="8229600"/>
          </a:xfrm>
          <a:prstGeom prst="rect">
            <a:avLst/>
          </a:prstGeom>
          <a:solidFill>
            <a:srgbClr val="15151F"/>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1037"/>
          </a:solidFill>
          <a:ln/>
        </p:spPr>
      </p:sp>
      <p:sp>
        <p:nvSpPr>
          <p:cNvPr id="3" name="Shape 1"/>
          <p:cNvSpPr/>
          <p:nvPr/>
        </p:nvSpPr>
        <p:spPr>
          <a:xfrm>
            <a:off x="0" y="0"/>
            <a:ext cx="14630400" cy="8229600"/>
          </a:xfrm>
          <a:prstGeom prst="rect">
            <a:avLst/>
          </a:prstGeom>
          <a:solidFill>
            <a:srgbClr val="15151F"/>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1037"/>
          </a:solidFill>
          <a:ln/>
        </p:spPr>
      </p:sp>
      <p:sp>
        <p:nvSpPr>
          <p:cNvPr id="3" name="Shape 1"/>
          <p:cNvSpPr/>
          <p:nvPr/>
        </p:nvSpPr>
        <p:spPr>
          <a:xfrm>
            <a:off x="0" y="0"/>
            <a:ext cx="14630400" cy="8229600"/>
          </a:xfrm>
          <a:prstGeom prst="rect">
            <a:avLst/>
          </a:prstGeom>
          <a:solidFill>
            <a:srgbClr val="15151F"/>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svg"/><Relationship Id="rId3" Type="http://schemas.openxmlformats.org/officeDocument/2006/relationships/image" Target="../media/image-1-3.png"/><Relationship Id="rId4" Type="http://schemas.openxmlformats.org/officeDocument/2006/relationships/image" Target="../media/image-1-4.svg"/><Relationship Id="rId5" Type="http://schemas.openxmlformats.org/officeDocument/2006/relationships/image" Target="../media/image-1-5.png"/><Relationship Id="rId6" Type="http://schemas.openxmlformats.org/officeDocument/2006/relationships/image" Target="../media/image-1-6.svg"/><Relationship Id="rId7" Type="http://schemas.openxmlformats.org/officeDocument/2006/relationships/image" Target="../media/image-1-7.png"/><Relationship Id="rId8" Type="http://schemas.openxmlformats.org/officeDocument/2006/relationships/slideLayout" Target="../slideLayouts/slideLayout2.xml"/><Relationship Id="rId9"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3.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svg"/><Relationship Id="rId3" Type="http://schemas.openxmlformats.org/officeDocument/2006/relationships/image" Target="../media/image-3-3.png"/><Relationship Id="rId4" Type="http://schemas.openxmlformats.org/officeDocument/2006/relationships/slideLayout" Target="../slideLayouts/slideLayout4.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svg"/><Relationship Id="rId4" Type="http://schemas.openxmlformats.org/officeDocument/2006/relationships/image" Target="../media/image-5-4.png"/><Relationship Id="rId5" Type="http://schemas.openxmlformats.org/officeDocument/2006/relationships/image" Target="../media/image-5-5.svg"/><Relationship Id="rId6" Type="http://schemas.openxmlformats.org/officeDocument/2006/relationships/image" Target="../media/image-5-6.png"/><Relationship Id="rId7" Type="http://schemas.openxmlformats.org/officeDocument/2006/relationships/image" Target="../media/image-5-7.svg"/><Relationship Id="rId8" Type="http://schemas.openxmlformats.org/officeDocument/2006/relationships/image" Target="../media/image-5-8.png"/><Relationship Id="rId9" Type="http://schemas.openxmlformats.org/officeDocument/2006/relationships/slideLayout" Target="../slideLayouts/slideLayout6.xml"/><Relationship Id="rId10"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sv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slideLayout" Target="../slideLayouts/slideLayout9.xml"/><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762119" y="696754"/>
            <a:ext cx="5180648" cy="409099"/>
          </a:xfrm>
          <a:prstGeom prst="roundRect">
            <a:avLst>
              <a:gd name="adj" fmla="val 2235"/>
            </a:avLst>
          </a:prstGeom>
          <a:solidFill>
            <a:srgbClr val="062B46"/>
          </a:solidFill>
          <a:ln/>
        </p:spPr>
      </p:sp>
      <p:sp>
        <p:nvSpPr>
          <p:cNvPr id="3" name="Text 1"/>
          <p:cNvSpPr/>
          <p:nvPr/>
        </p:nvSpPr>
        <p:spPr>
          <a:xfrm>
            <a:off x="892731" y="762000"/>
            <a:ext cx="4919424" cy="278606"/>
          </a:xfrm>
          <a:prstGeom prst="rect">
            <a:avLst/>
          </a:prstGeom>
          <a:noFill/>
          <a:ln/>
        </p:spPr>
        <p:txBody>
          <a:bodyPr wrap="none" lIns="0" tIns="0" rIns="0" bIns="0" rtlCol="0" anchor="t"/>
          <a:lstStyle/>
          <a:p>
            <a:pPr algn="l" indent="0" marL="0">
              <a:lnSpc>
                <a:spcPts val="2150"/>
              </a:lnSpc>
              <a:buNone/>
            </a:pPr>
            <a:r>
              <a:rPr lang="en-US" sz="1350" dirty="0">
                <a:solidFill>
                  <a:srgbClr val="E0D6DE"/>
                </a:solidFill>
                <a:latin typeface="DM Sans" pitchFamily="34" charset="0"/>
                <a:ea typeface="DM Sans" pitchFamily="34" charset="-122"/>
                <a:cs typeface="DM Sans" pitchFamily="34" charset="-120"/>
              </a:rPr>
              <a:t>POWERSHELL USERGROUP INNSALZACH • FEBRUARY 12, 2026</a:t>
            </a:r>
            <a:endParaRPr lang="en-US" sz="1350" dirty="0"/>
          </a:p>
        </p:txBody>
      </p:sp>
      <p:sp>
        <p:nvSpPr>
          <p:cNvPr id="4" name="Text 2"/>
          <p:cNvSpPr/>
          <p:nvPr/>
        </p:nvSpPr>
        <p:spPr>
          <a:xfrm>
            <a:off x="762119" y="1192887"/>
            <a:ext cx="11595854" cy="680442"/>
          </a:xfrm>
          <a:prstGeom prst="rect">
            <a:avLst/>
          </a:prstGeom>
          <a:noFill/>
          <a:ln/>
        </p:spPr>
        <p:txBody>
          <a:bodyPr wrap="none" lIns="0" tIns="0" rIns="0" bIns="0" rtlCol="0" anchor="t"/>
          <a:lstStyle/>
          <a:p>
            <a:pPr algn="l" indent="0" marL="0">
              <a:lnSpc>
                <a:spcPts val="5350"/>
              </a:lnSpc>
              <a:buNone/>
            </a:pPr>
            <a:r>
              <a:rPr lang="en-US" sz="4250" dirty="0">
                <a:solidFill>
                  <a:srgbClr val="9069FF"/>
                </a:solidFill>
                <a:latin typeface="DM Sans Semi Bold" pitchFamily="34" charset="0"/>
                <a:ea typeface="DM Sans Semi Bold" pitchFamily="34" charset="-122"/>
                <a:cs typeface="DM Sans Semi Bold" pitchFamily="34" charset="-120"/>
              </a:rPr>
              <a:t>Microsoft Desired State Configuration (DSC)</a:t>
            </a:r>
            <a:endParaRPr lang="en-US" sz="4250" dirty="0"/>
          </a:p>
        </p:txBody>
      </p:sp>
      <p:sp>
        <p:nvSpPr>
          <p:cNvPr id="5" name="Text 3"/>
          <p:cNvSpPr/>
          <p:nvPr/>
        </p:nvSpPr>
        <p:spPr>
          <a:xfrm>
            <a:off x="762119" y="2199918"/>
            <a:ext cx="11728728" cy="2722007"/>
          </a:xfrm>
          <a:prstGeom prst="rect">
            <a:avLst/>
          </a:prstGeom>
          <a:noFill/>
          <a:ln/>
        </p:spPr>
        <p:txBody>
          <a:bodyPr wrap="square" lIns="0" tIns="0" rIns="0" bIns="0" rtlCol="0" anchor="t"/>
          <a:lstStyle/>
          <a:p>
            <a:pPr algn="l" indent="0" marL="0">
              <a:lnSpc>
                <a:spcPts val="10700"/>
              </a:lnSpc>
              <a:buNone/>
            </a:pPr>
            <a:r>
              <a:rPr lang="en-US" sz="8550" dirty="0">
                <a:solidFill>
                  <a:srgbClr val="9069FF"/>
                </a:solidFill>
                <a:latin typeface="DM Sans Semi Bold" pitchFamily="34" charset="0"/>
                <a:ea typeface="DM Sans Semi Bold" pitchFamily="34" charset="-122"/>
                <a:cs typeface="DM Sans Semi Bold" pitchFamily="34" charset="-120"/>
              </a:rPr>
              <a:t>Configuration as Code</a:t>
            </a:r>
            <a:endParaRPr lang="en-US" sz="8550" dirty="0"/>
          </a:p>
          <a:p>
            <a:pPr algn="l" indent="0" marL="0">
              <a:lnSpc>
                <a:spcPts val="10700"/>
              </a:lnSpc>
              <a:buNone/>
            </a:pPr>
            <a:r>
              <a:rPr lang="en-US" sz="8550" dirty="0">
                <a:solidFill>
                  <a:srgbClr val="9069FF"/>
                </a:solidFill>
                <a:latin typeface="DM Sans Semi Bold" pitchFamily="34" charset="0"/>
                <a:ea typeface="DM Sans Semi Bold" pitchFamily="34" charset="-122"/>
                <a:cs typeface="DM Sans Semi Bold" pitchFamily="34" charset="-120"/>
              </a:rPr>
              <a:t>for Everyone</a:t>
            </a:r>
            <a:endParaRPr lang="en-US" sz="8550" dirty="0"/>
          </a:p>
        </p:txBody>
      </p:sp>
      <p:sp>
        <p:nvSpPr>
          <p:cNvPr id="6" name="Shape 4"/>
          <p:cNvSpPr/>
          <p:nvPr/>
        </p:nvSpPr>
        <p:spPr>
          <a:xfrm>
            <a:off x="762119" y="5248513"/>
            <a:ext cx="4223623" cy="1691997"/>
          </a:xfrm>
          <a:prstGeom prst="roundRect">
            <a:avLst>
              <a:gd name="adj" fmla="val 540"/>
            </a:avLst>
          </a:prstGeom>
          <a:solidFill>
            <a:srgbClr val="15151F"/>
          </a:solidFill>
          <a:ln w="22860">
            <a:solidFill>
              <a:srgbClr val="39A2EE"/>
            </a:solidFill>
            <a:prstDash val="solid"/>
          </a:ln>
        </p:spPr>
      </p:sp>
      <p:sp>
        <p:nvSpPr>
          <p:cNvPr id="7" name="Shape 5"/>
          <p:cNvSpPr/>
          <p:nvPr/>
        </p:nvSpPr>
        <p:spPr>
          <a:xfrm>
            <a:off x="1002625" y="5489019"/>
            <a:ext cx="653177" cy="653177"/>
          </a:xfrm>
          <a:prstGeom prst="roundRect">
            <a:avLst>
              <a:gd name="adj" fmla="val 13997868"/>
            </a:avLst>
          </a:prstGeom>
          <a:solidFill>
            <a:srgbClr val="39A2EE"/>
          </a:solidFill>
          <a:ln/>
        </p:spPr>
      </p:sp>
      <p:pic>
        <p:nvPicPr>
          <p:cNvPr id="8"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1182172" y="5668566"/>
            <a:ext cx="293965" cy="293965"/>
          </a:xfrm>
          <a:prstGeom prst="rect">
            <a:avLst/>
          </a:prstGeom>
        </p:spPr>
      </p:pic>
      <p:sp>
        <p:nvSpPr>
          <p:cNvPr id="9" name="Text 6"/>
          <p:cNvSpPr/>
          <p:nvPr/>
        </p:nvSpPr>
        <p:spPr>
          <a:xfrm>
            <a:off x="1002625" y="6359843"/>
            <a:ext cx="2721888" cy="340162"/>
          </a:xfrm>
          <a:prstGeom prst="rect">
            <a:avLst/>
          </a:prstGeom>
          <a:noFill/>
          <a:ln/>
        </p:spPr>
        <p:txBody>
          <a:bodyPr wrap="none" lIns="0" tIns="0" rIns="0" bIns="0" rtlCol="0" anchor="t"/>
          <a:lstStyle/>
          <a:p>
            <a:pPr algn="l" indent="0" marL="0">
              <a:lnSpc>
                <a:spcPts val="2650"/>
              </a:lnSpc>
              <a:buNone/>
            </a:pPr>
            <a:r>
              <a:rPr lang="en-US" sz="2100" dirty="0">
                <a:solidFill>
                  <a:srgbClr val="E0D6DE"/>
                </a:solidFill>
                <a:latin typeface="DM Sans Semi Bold" pitchFamily="34" charset="0"/>
                <a:ea typeface="DM Sans Semi Bold" pitchFamily="34" charset="-122"/>
                <a:cs typeface="DM Sans Semi Bold" pitchFamily="34" charset="-120"/>
              </a:rPr>
              <a:t>Windows</a:t>
            </a:r>
            <a:endParaRPr lang="en-US" sz="2100" dirty="0"/>
          </a:p>
        </p:txBody>
      </p:sp>
      <p:sp>
        <p:nvSpPr>
          <p:cNvPr id="10" name="Shape 7"/>
          <p:cNvSpPr/>
          <p:nvPr/>
        </p:nvSpPr>
        <p:spPr>
          <a:xfrm>
            <a:off x="5203388" y="5248513"/>
            <a:ext cx="4223623" cy="1691997"/>
          </a:xfrm>
          <a:prstGeom prst="roundRect">
            <a:avLst>
              <a:gd name="adj" fmla="val 540"/>
            </a:avLst>
          </a:prstGeom>
          <a:solidFill>
            <a:srgbClr val="15151F"/>
          </a:solidFill>
          <a:ln w="22860">
            <a:solidFill>
              <a:srgbClr val="7AF0FF"/>
            </a:solidFill>
            <a:prstDash val="solid"/>
          </a:ln>
        </p:spPr>
      </p:sp>
      <p:sp>
        <p:nvSpPr>
          <p:cNvPr id="11" name="Shape 8"/>
          <p:cNvSpPr/>
          <p:nvPr/>
        </p:nvSpPr>
        <p:spPr>
          <a:xfrm>
            <a:off x="5443895" y="5489019"/>
            <a:ext cx="653177" cy="653177"/>
          </a:xfrm>
          <a:prstGeom prst="roundRect">
            <a:avLst>
              <a:gd name="adj" fmla="val 13997868"/>
            </a:avLst>
          </a:prstGeom>
          <a:solidFill>
            <a:srgbClr val="7AF0FF"/>
          </a:solidFill>
          <a:ln/>
        </p:spPr>
      </p:sp>
      <p:pic>
        <p:nvPicPr>
          <p:cNvPr id="12"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23441" y="5668566"/>
            <a:ext cx="293965" cy="293965"/>
          </a:xfrm>
          <a:prstGeom prst="rect">
            <a:avLst/>
          </a:prstGeom>
        </p:spPr>
      </p:pic>
      <p:sp>
        <p:nvSpPr>
          <p:cNvPr id="13" name="Text 9"/>
          <p:cNvSpPr/>
          <p:nvPr/>
        </p:nvSpPr>
        <p:spPr>
          <a:xfrm>
            <a:off x="5443895" y="6359843"/>
            <a:ext cx="2721888" cy="340162"/>
          </a:xfrm>
          <a:prstGeom prst="rect">
            <a:avLst/>
          </a:prstGeom>
          <a:noFill/>
          <a:ln/>
        </p:spPr>
        <p:txBody>
          <a:bodyPr wrap="none" lIns="0" tIns="0" rIns="0" bIns="0" rtlCol="0" anchor="t"/>
          <a:lstStyle/>
          <a:p>
            <a:pPr algn="l" indent="0" marL="0">
              <a:lnSpc>
                <a:spcPts val="2650"/>
              </a:lnSpc>
              <a:buNone/>
            </a:pPr>
            <a:r>
              <a:rPr lang="en-US" sz="2100" dirty="0">
                <a:solidFill>
                  <a:srgbClr val="E0D6DE"/>
                </a:solidFill>
                <a:latin typeface="DM Sans Semi Bold" pitchFamily="34" charset="0"/>
                <a:ea typeface="DM Sans Semi Bold" pitchFamily="34" charset="-122"/>
                <a:cs typeface="DM Sans Semi Bold" pitchFamily="34" charset="-120"/>
              </a:rPr>
              <a:t>Linux</a:t>
            </a:r>
            <a:endParaRPr lang="en-US" sz="2100" dirty="0"/>
          </a:p>
        </p:txBody>
      </p:sp>
      <p:sp>
        <p:nvSpPr>
          <p:cNvPr id="14" name="Shape 10"/>
          <p:cNvSpPr/>
          <p:nvPr/>
        </p:nvSpPr>
        <p:spPr>
          <a:xfrm>
            <a:off x="9644658" y="5248513"/>
            <a:ext cx="4223623" cy="1691997"/>
          </a:xfrm>
          <a:prstGeom prst="roundRect">
            <a:avLst>
              <a:gd name="adj" fmla="val 540"/>
            </a:avLst>
          </a:prstGeom>
          <a:solidFill>
            <a:srgbClr val="15151F"/>
          </a:solidFill>
          <a:ln w="22860">
            <a:solidFill>
              <a:srgbClr val="120336"/>
            </a:solidFill>
            <a:prstDash val="solid"/>
          </a:ln>
        </p:spPr>
      </p:sp>
      <p:sp>
        <p:nvSpPr>
          <p:cNvPr id="15" name="Shape 11"/>
          <p:cNvSpPr/>
          <p:nvPr/>
        </p:nvSpPr>
        <p:spPr>
          <a:xfrm>
            <a:off x="9885164" y="5489019"/>
            <a:ext cx="653177" cy="653177"/>
          </a:xfrm>
          <a:prstGeom prst="roundRect">
            <a:avLst>
              <a:gd name="adj" fmla="val 13997868"/>
            </a:avLst>
          </a:prstGeom>
          <a:solidFill>
            <a:srgbClr val="120336"/>
          </a:solidFill>
          <a:ln/>
        </p:spPr>
      </p:sp>
      <p:pic>
        <p:nvPicPr>
          <p:cNvPr id="16"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064710" y="5668566"/>
            <a:ext cx="293965" cy="293965"/>
          </a:xfrm>
          <a:prstGeom prst="rect">
            <a:avLst/>
          </a:prstGeom>
        </p:spPr>
      </p:pic>
      <p:sp>
        <p:nvSpPr>
          <p:cNvPr id="17" name="Text 12"/>
          <p:cNvSpPr/>
          <p:nvPr/>
        </p:nvSpPr>
        <p:spPr>
          <a:xfrm>
            <a:off x="9885164" y="6359843"/>
            <a:ext cx="2721888" cy="340162"/>
          </a:xfrm>
          <a:prstGeom prst="rect">
            <a:avLst/>
          </a:prstGeom>
          <a:noFill/>
          <a:ln/>
        </p:spPr>
        <p:txBody>
          <a:bodyPr wrap="none" lIns="0" tIns="0" rIns="0" bIns="0" rtlCol="0" anchor="t"/>
          <a:lstStyle/>
          <a:p>
            <a:pPr algn="l" indent="0" marL="0">
              <a:lnSpc>
                <a:spcPts val="2650"/>
              </a:lnSpc>
              <a:buNone/>
            </a:pPr>
            <a:r>
              <a:rPr lang="en-US" sz="2100" dirty="0">
                <a:solidFill>
                  <a:srgbClr val="E0D6DE"/>
                </a:solidFill>
                <a:latin typeface="DM Sans Semi Bold" pitchFamily="34" charset="0"/>
                <a:ea typeface="DM Sans Semi Bold" pitchFamily="34" charset="-122"/>
                <a:cs typeface="DM Sans Semi Bold" pitchFamily="34" charset="-120"/>
              </a:rPr>
              <a:t>macOS</a:t>
            </a:r>
            <a:endParaRPr lang="en-US" sz="2100" dirty="0"/>
          </a:p>
        </p:txBody>
      </p:sp>
      <p:sp>
        <p:nvSpPr>
          <p:cNvPr id="18" name="Text 13"/>
          <p:cNvSpPr/>
          <p:nvPr/>
        </p:nvSpPr>
        <p:spPr>
          <a:xfrm>
            <a:off x="762119" y="7185422"/>
            <a:ext cx="13106162" cy="348377"/>
          </a:xfrm>
          <a:prstGeom prst="rect">
            <a:avLst/>
          </a:prstGeom>
          <a:noFill/>
          <a:ln/>
        </p:spPr>
        <p:txBody>
          <a:bodyPr wrap="none" lIns="0" tIns="0" rIns="0" bIns="0" rtlCol="0" anchor="t"/>
          <a:lstStyle/>
          <a:p>
            <a:pPr algn="l" indent="0" marL="0">
              <a:lnSpc>
                <a:spcPts val="2700"/>
              </a:lnSpc>
              <a:buNone/>
            </a:pPr>
            <a:r>
              <a:rPr lang="en-US" sz="1700" b="1" dirty="0">
                <a:solidFill>
                  <a:srgbClr val="E0D6DE"/>
                </a:solidFill>
                <a:latin typeface="DM Sans" pitchFamily="34" charset="0"/>
                <a:ea typeface="DM Sans" pitchFamily="34" charset="-122"/>
                <a:cs typeface="DM Sans" pitchFamily="34" charset="-120"/>
              </a:rPr>
              <a:t>Beginner-friendly session</a:t>
            </a:r>
            <a:pPr algn="l" indent="0" marL="0">
              <a:lnSpc>
                <a:spcPts val="2700"/>
              </a:lnSpc>
              <a:buNone/>
            </a:pPr>
            <a:r>
              <a:rPr lang="en-US" sz="1700" dirty="0">
                <a:solidFill>
                  <a:srgbClr val="E0D6DE"/>
                </a:solidFill>
                <a:latin typeface="DM Sans" pitchFamily="34" charset="0"/>
                <a:ea typeface="DM Sans" pitchFamily="34" charset="-122"/>
                <a:cs typeface="DM Sans" pitchFamily="34" charset="-120"/>
              </a:rPr>
              <a:t> • </a:t>
            </a:r>
            <a:pPr algn="l" indent="0" marL="0">
              <a:lnSpc>
                <a:spcPts val="2700"/>
              </a:lnSpc>
              <a:buNone/>
            </a:pPr>
            <a:r>
              <a:rPr lang="en-US" sz="1700" b="1" dirty="0">
                <a:solidFill>
                  <a:srgbClr val="E0D6DE"/>
                </a:solidFill>
                <a:latin typeface="DM Sans" pitchFamily="34" charset="0"/>
                <a:ea typeface="DM Sans" pitchFamily="34" charset="-122"/>
                <a:cs typeface="DM Sans" pitchFamily="34" charset="-120"/>
              </a:rPr>
              <a:t>Demos</a:t>
            </a:r>
            <a:pPr algn="l" indent="0" marL="0">
              <a:lnSpc>
                <a:spcPts val="2700"/>
              </a:lnSpc>
              <a:buNone/>
            </a:pPr>
            <a:r>
              <a:rPr lang="en-US" sz="1700" dirty="0">
                <a:solidFill>
                  <a:srgbClr val="E0D6DE"/>
                </a:solidFill>
                <a:latin typeface="DM Sans" pitchFamily="34" charset="0"/>
                <a:ea typeface="DM Sans" pitchFamily="34" charset="-122"/>
                <a:cs typeface="DM Sans" pitchFamily="34" charset="-120"/>
              </a:rPr>
              <a:t> • </a:t>
            </a:r>
            <a:pPr algn="l" indent="0" marL="0">
              <a:lnSpc>
                <a:spcPts val="2700"/>
              </a:lnSpc>
              <a:buNone/>
            </a:pPr>
            <a:r>
              <a:rPr lang="en-US" sz="1700" b="1" dirty="0">
                <a:solidFill>
                  <a:srgbClr val="E0D6DE"/>
                </a:solidFill>
                <a:latin typeface="DM Sans" pitchFamily="34" charset="0"/>
                <a:ea typeface="DM Sans" pitchFamily="34" charset="-122"/>
                <a:cs typeface="DM Sans" pitchFamily="34" charset="-120"/>
              </a:rPr>
              <a:t>Write DSC resources in </a:t>
            </a:r>
            <a:pPr algn="l" indent="0" marL="0">
              <a:lnSpc>
                <a:spcPts val="2700"/>
              </a:lnSpc>
              <a:buNone/>
            </a:pPr>
            <a:r>
              <a:rPr lang="en-US" sz="1700" b="1" dirty="0">
                <a:solidFill>
                  <a:srgbClr val="000000"/>
                </a:solidFill>
                <a:highlight>
                  <a:srgbClr val="7AF0FF"/>
                </a:highlight>
                <a:latin typeface="DM Sans" pitchFamily="34" charset="0"/>
                <a:ea typeface="DM Sans" pitchFamily="34" charset="-122"/>
                <a:cs typeface="DM Sans" pitchFamily="34" charset="-120"/>
              </a:rPr>
              <a:t>any language</a:t>
            </a:r>
            <a:endParaRPr lang="en-US" sz="1700" dirty="0"/>
          </a:p>
        </p:txBody>
      </p:sp>
      <p:pic>
        <p:nvPicPr>
          <p:cNvPr id="19" name="Image 3" descr="preencoded.png">    </p:cNvPr>
          <p:cNvPicPr>
            <a:picLocks noChangeAspect="1"/>
          </p:cNvPicPr>
          <p:nvPr/>
        </p:nvPicPr>
        <p:blipFill>
          <a:blip r:embed="rId7"/>
          <a:stretch>
            <a:fillRect/>
          </a:stretch>
        </p:blipFill>
        <p:spPr>
          <a:xfrm>
            <a:off x="130612" y="7689294"/>
            <a:ext cx="832247" cy="38564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577703"/>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9069FF"/>
                </a:solidFill>
                <a:latin typeface="DM Sans Semi Bold" pitchFamily="34" charset="0"/>
                <a:ea typeface="DM Sans Semi Bold" pitchFamily="34" charset="-122"/>
                <a:cs typeface="DM Sans Semi Bold" pitchFamily="34" charset="-120"/>
              </a:rPr>
              <a:t>About the presenter</a:t>
            </a:r>
            <a:endParaRPr lang="en-US" sz="4450" dirty="0"/>
          </a:p>
        </p:txBody>
      </p:sp>
      <p:sp>
        <p:nvSpPr>
          <p:cNvPr id="4" name="Shape 1"/>
          <p:cNvSpPr/>
          <p:nvPr/>
        </p:nvSpPr>
        <p:spPr>
          <a:xfrm>
            <a:off x="793790" y="3626644"/>
            <a:ext cx="1848326" cy="426244"/>
          </a:xfrm>
          <a:prstGeom prst="roundRect">
            <a:avLst>
              <a:gd name="adj" fmla="val 2145"/>
            </a:avLst>
          </a:prstGeom>
          <a:solidFill>
            <a:srgbClr val="062B46"/>
          </a:solidFill>
          <a:ln/>
        </p:spPr>
      </p:sp>
      <p:sp>
        <p:nvSpPr>
          <p:cNvPr id="5" name="Text 2"/>
          <p:cNvSpPr/>
          <p:nvPr/>
        </p:nvSpPr>
        <p:spPr>
          <a:xfrm>
            <a:off x="929878" y="3694628"/>
            <a:ext cx="1576149" cy="290274"/>
          </a:xfrm>
          <a:prstGeom prst="rect">
            <a:avLst/>
          </a:prstGeom>
          <a:noFill/>
          <a:ln/>
        </p:spPr>
        <p:txBody>
          <a:bodyPr wrap="none" lIns="0" tIns="0" rIns="0" bIns="0" rtlCol="0" anchor="t"/>
          <a:lstStyle/>
          <a:p>
            <a:pPr algn="l" indent="0" marL="0">
              <a:lnSpc>
                <a:spcPts val="2250"/>
              </a:lnSpc>
              <a:buNone/>
            </a:pPr>
            <a:r>
              <a:rPr lang="en-US" sz="1400" dirty="0">
                <a:solidFill>
                  <a:srgbClr val="E0D6DE"/>
                </a:solidFill>
                <a:latin typeface="DM Sans" pitchFamily="34" charset="0"/>
                <a:ea typeface="DM Sans" pitchFamily="34" charset="-122"/>
                <a:cs typeface="DM Sans" pitchFamily="34" charset="-120"/>
              </a:rPr>
              <a:t>POWERSHELL MVP</a:t>
            </a:r>
            <a:endParaRPr lang="en-US" sz="1400" dirty="0"/>
          </a:p>
        </p:txBody>
      </p:sp>
      <p:sp>
        <p:nvSpPr>
          <p:cNvPr id="6" name="Text 3"/>
          <p:cNvSpPr/>
          <p:nvPr/>
        </p:nvSpPr>
        <p:spPr>
          <a:xfrm>
            <a:off x="793790" y="4308038"/>
            <a:ext cx="7556421" cy="362903"/>
          </a:xfrm>
          <a:prstGeom prst="rect">
            <a:avLst/>
          </a:prstGeom>
          <a:noFill/>
          <a:ln/>
        </p:spPr>
        <p:txBody>
          <a:bodyPr wrap="none" lIns="0" tIns="0" rIns="0" bIns="0" rtlCol="0" anchor="t"/>
          <a:lstStyle/>
          <a:p>
            <a:pPr algn="l" indent="0" marL="0">
              <a:lnSpc>
                <a:spcPts val="2850"/>
              </a:lnSpc>
              <a:buNone/>
            </a:pPr>
            <a:r>
              <a:rPr lang="en-US" sz="1750" dirty="0">
                <a:solidFill>
                  <a:srgbClr val="E0D6DE"/>
                </a:solidFill>
                <a:latin typeface="DM Sans" pitchFamily="34" charset="0"/>
                <a:ea typeface="DM Sans" pitchFamily="34" charset="-122"/>
                <a:cs typeface="DM Sans" pitchFamily="34" charset="-120"/>
              </a:rPr>
              <a:t>Author of </a:t>
            </a:r>
            <a:pPr algn="l" indent="0" marL="0">
              <a:lnSpc>
                <a:spcPts val="2850"/>
              </a:lnSpc>
              <a:buNone/>
            </a:pPr>
            <a:r>
              <a:rPr lang="en-US" sz="1750" i="1" dirty="0">
                <a:solidFill>
                  <a:srgbClr val="E0D6DE"/>
                </a:solidFill>
                <a:latin typeface="DM Sans" pitchFamily="34" charset="0"/>
                <a:ea typeface="DM Sans" pitchFamily="34" charset="-122"/>
                <a:cs typeface="DM Sans" pitchFamily="34" charset="-120"/>
              </a:rPr>
              <a:t>"The DSC V3 Handbook" and more</a:t>
            </a:r>
            <a:pPr algn="l" indent="0" marL="0">
              <a:lnSpc>
                <a:spcPts val="2850"/>
              </a:lnSpc>
              <a:buNone/>
            </a:pPr>
            <a:r>
              <a:rPr lang="en-US" sz="1750" dirty="0">
                <a:solidFill>
                  <a:srgbClr val="E0D6DE"/>
                </a:solidFill>
                <a:latin typeface="DM Sans" pitchFamily="34" charset="0"/>
                <a:ea typeface="DM Sans" pitchFamily="34" charset="-122"/>
                <a:cs typeface="DM Sans" pitchFamily="34" charset="-120"/>
              </a:rPr>
              <a:t>.</a:t>
            </a:r>
            <a:endParaRPr lang="en-US" sz="1750" dirty="0"/>
          </a:p>
        </p:txBody>
      </p:sp>
      <p:sp>
        <p:nvSpPr>
          <p:cNvPr id="7" name="Text 4"/>
          <p:cNvSpPr/>
          <p:nvPr/>
        </p:nvSpPr>
        <p:spPr>
          <a:xfrm>
            <a:off x="793790" y="4926092"/>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DM Sans" pitchFamily="34" charset="0"/>
                <a:ea typeface="DM Sans" pitchFamily="34" charset="-122"/>
                <a:cs typeface="DM Sans" pitchFamily="34" charset="-120"/>
              </a:rPr>
              <a:t>Spending most of my time in the WinGet repositories, building tools for DSC, and contributing to the official DSC repository.</a:t>
            </a:r>
            <a:endParaRPr lang="en-US" sz="1750" dirty="0"/>
          </a:p>
        </p:txBody>
      </p:sp>
      <p:pic>
        <p:nvPicPr>
          <p:cNvPr id="8" name="Image 1" descr="preencoded.png">    </p:cNvPr>
          <p:cNvPicPr>
            <a:picLocks noChangeAspect="1"/>
          </p:cNvPicPr>
          <p:nvPr/>
        </p:nvPicPr>
        <p:blipFill>
          <a:blip r:embed="rId2"/>
          <a:stretch>
            <a:fillRect/>
          </a:stretch>
        </p:blipFill>
        <p:spPr>
          <a:xfrm>
            <a:off x="136088" y="7665839"/>
            <a:ext cx="866775" cy="40171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793790" y="1665684"/>
            <a:ext cx="1910001" cy="426244"/>
          </a:xfrm>
          <a:prstGeom prst="roundRect">
            <a:avLst>
              <a:gd name="adj" fmla="val 2145"/>
            </a:avLst>
          </a:prstGeom>
          <a:solidFill>
            <a:srgbClr val="062B46"/>
          </a:solidFill>
          <a:ln/>
        </p:spPr>
      </p:sp>
      <p:pic>
        <p:nvPicPr>
          <p:cNvPr id="3"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929878" y="1788081"/>
            <a:ext cx="181451" cy="181451"/>
          </a:xfrm>
          <a:prstGeom prst="rect">
            <a:avLst/>
          </a:prstGeom>
        </p:spPr>
      </p:pic>
      <p:sp>
        <p:nvSpPr>
          <p:cNvPr id="4" name="Text 1"/>
          <p:cNvSpPr/>
          <p:nvPr/>
        </p:nvSpPr>
        <p:spPr>
          <a:xfrm>
            <a:off x="1202055" y="1733669"/>
            <a:ext cx="1365647" cy="290274"/>
          </a:xfrm>
          <a:prstGeom prst="rect">
            <a:avLst/>
          </a:prstGeom>
          <a:noFill/>
          <a:ln/>
        </p:spPr>
        <p:txBody>
          <a:bodyPr wrap="none" lIns="0" tIns="0" rIns="0" bIns="0" rtlCol="0" anchor="t"/>
          <a:lstStyle/>
          <a:p>
            <a:pPr algn="l" indent="0" marL="0">
              <a:lnSpc>
                <a:spcPts val="2250"/>
              </a:lnSpc>
              <a:buNone/>
            </a:pPr>
            <a:r>
              <a:rPr lang="en-US" sz="1400" dirty="0">
                <a:solidFill>
                  <a:srgbClr val="E0D6DE"/>
                </a:solidFill>
                <a:latin typeface="DM Sans" pitchFamily="34" charset="0"/>
                <a:ea typeface="DM Sans" pitchFamily="34" charset="-122"/>
                <a:cs typeface="DM Sans" pitchFamily="34" charset="-120"/>
              </a:rPr>
              <a:t>SESSION FOCUS</a:t>
            </a:r>
            <a:endParaRPr lang="en-US" sz="1400" dirty="0"/>
          </a:p>
        </p:txBody>
      </p:sp>
      <p:sp>
        <p:nvSpPr>
          <p:cNvPr id="5" name="Text 2"/>
          <p:cNvSpPr/>
          <p:nvPr/>
        </p:nvSpPr>
        <p:spPr>
          <a:xfrm>
            <a:off x="793790" y="2182654"/>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9069FF"/>
                </a:solidFill>
                <a:latin typeface="DM Sans Semi Bold" pitchFamily="34" charset="0"/>
                <a:ea typeface="DM Sans Semi Bold" pitchFamily="34" charset="-122"/>
                <a:cs typeface="DM Sans Semi Bold" pitchFamily="34" charset="-120"/>
              </a:rPr>
              <a:t>Agenda</a:t>
            </a:r>
            <a:endParaRPr lang="en-US" sz="4450" dirty="0"/>
          </a:p>
        </p:txBody>
      </p:sp>
      <p:sp>
        <p:nvSpPr>
          <p:cNvPr id="6" name="Text 3"/>
          <p:cNvSpPr/>
          <p:nvPr/>
        </p:nvSpPr>
        <p:spPr>
          <a:xfrm>
            <a:off x="793790" y="3231594"/>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E0D6DE"/>
                </a:solidFill>
                <a:latin typeface="DM Sans Light" pitchFamily="34" charset="0"/>
                <a:ea typeface="DM Sans Light" pitchFamily="34" charset="-122"/>
                <a:cs typeface="DM Sans Light" pitchFamily="34" charset="-120"/>
              </a:rPr>
              <a:t>01</a:t>
            </a:r>
            <a:endParaRPr lang="en-US" sz="1750" dirty="0"/>
          </a:p>
        </p:txBody>
      </p:sp>
      <p:sp>
        <p:nvSpPr>
          <p:cNvPr id="7" name="Shape 4"/>
          <p:cNvSpPr/>
          <p:nvPr/>
        </p:nvSpPr>
        <p:spPr>
          <a:xfrm>
            <a:off x="793790" y="3586639"/>
            <a:ext cx="6407944" cy="30480"/>
          </a:xfrm>
          <a:prstGeom prst="rect">
            <a:avLst/>
          </a:prstGeom>
          <a:solidFill>
            <a:srgbClr val="39A2EE"/>
          </a:solidFill>
          <a:ln/>
        </p:spPr>
      </p:sp>
      <p:sp>
        <p:nvSpPr>
          <p:cNvPr id="8" name="Text 5"/>
          <p:cNvSpPr/>
          <p:nvPr/>
        </p:nvSpPr>
        <p:spPr>
          <a:xfrm>
            <a:off x="793790" y="3760946"/>
            <a:ext cx="3517821" cy="354330"/>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DM Sans Semi Bold" pitchFamily="34" charset="0"/>
                <a:ea typeface="DM Sans Semi Bold" pitchFamily="34" charset="-122"/>
                <a:cs typeface="DM Sans Semi Bold" pitchFamily="34" charset="-120"/>
              </a:rPr>
              <a:t>Microsoft DSC foundation</a:t>
            </a:r>
            <a:endParaRPr lang="en-US" sz="2200" dirty="0"/>
          </a:p>
        </p:txBody>
      </p:sp>
      <p:sp>
        <p:nvSpPr>
          <p:cNvPr id="9" name="Text 6"/>
          <p:cNvSpPr/>
          <p:nvPr/>
        </p:nvSpPr>
        <p:spPr>
          <a:xfrm>
            <a:off x="793790" y="4251365"/>
            <a:ext cx="6407944" cy="362903"/>
          </a:xfrm>
          <a:prstGeom prst="rect">
            <a:avLst/>
          </a:prstGeom>
          <a:noFill/>
          <a:ln/>
        </p:spPr>
        <p:txBody>
          <a:bodyPr wrap="none" lIns="0" tIns="0" rIns="0" bIns="0" rtlCol="0" anchor="t"/>
          <a:lstStyle/>
          <a:p>
            <a:pPr algn="l" indent="0" marL="0">
              <a:lnSpc>
                <a:spcPts val="2850"/>
              </a:lnSpc>
              <a:buNone/>
            </a:pPr>
            <a:r>
              <a:rPr lang="en-US" sz="1750" dirty="0">
                <a:solidFill>
                  <a:srgbClr val="E0D6DE"/>
                </a:solidFill>
                <a:latin typeface="DM Sans" pitchFamily="34" charset="0"/>
                <a:ea typeface="DM Sans" pitchFamily="34" charset="-122"/>
                <a:cs typeface="DM Sans" pitchFamily="34" charset="-120"/>
              </a:rPr>
              <a:t>Intro to Microsoft DSC and </a:t>
            </a:r>
            <a:pPr algn="l" indent="0" marL="0">
              <a:lnSpc>
                <a:spcPts val="2850"/>
              </a:lnSpc>
              <a:buNone/>
            </a:pPr>
            <a:r>
              <a:rPr lang="en-US" sz="1750" i="1" dirty="0">
                <a:solidFill>
                  <a:srgbClr val="E0D6DE"/>
                </a:solidFill>
                <a:latin typeface="DM Sans" pitchFamily="34" charset="0"/>
                <a:ea typeface="DM Sans" pitchFamily="34" charset="-122"/>
                <a:cs typeface="DM Sans" pitchFamily="34" charset="-120"/>
              </a:rPr>
              <a:t>why</a:t>
            </a:r>
            <a:pPr algn="l" indent="0" marL="0">
              <a:lnSpc>
                <a:spcPts val="2850"/>
              </a:lnSpc>
              <a:buNone/>
            </a:pPr>
            <a:r>
              <a:rPr lang="en-US" sz="1750" dirty="0">
                <a:solidFill>
                  <a:srgbClr val="E0D6DE"/>
                </a:solidFill>
                <a:latin typeface="DM Sans" pitchFamily="34" charset="0"/>
                <a:ea typeface="DM Sans" pitchFamily="34" charset="-122"/>
                <a:cs typeface="DM Sans" pitchFamily="34" charset="-120"/>
              </a:rPr>
              <a:t> it exists</a:t>
            </a:r>
            <a:endParaRPr lang="en-US" sz="1750" dirty="0"/>
          </a:p>
        </p:txBody>
      </p:sp>
      <p:sp>
        <p:nvSpPr>
          <p:cNvPr id="10" name="Text 7"/>
          <p:cNvSpPr/>
          <p:nvPr/>
        </p:nvSpPr>
        <p:spPr>
          <a:xfrm>
            <a:off x="7428548" y="3231594"/>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E0D6DE"/>
                </a:solidFill>
                <a:latin typeface="DM Sans Light" pitchFamily="34" charset="0"/>
                <a:ea typeface="DM Sans Light" pitchFamily="34" charset="-122"/>
                <a:cs typeface="DM Sans Light" pitchFamily="34" charset="-120"/>
              </a:rPr>
              <a:t>02</a:t>
            </a:r>
            <a:endParaRPr lang="en-US" sz="1750" dirty="0"/>
          </a:p>
        </p:txBody>
      </p:sp>
      <p:sp>
        <p:nvSpPr>
          <p:cNvPr id="11" name="Shape 8"/>
          <p:cNvSpPr/>
          <p:nvPr/>
        </p:nvSpPr>
        <p:spPr>
          <a:xfrm>
            <a:off x="7428548" y="3586639"/>
            <a:ext cx="6408063" cy="30480"/>
          </a:xfrm>
          <a:prstGeom prst="rect">
            <a:avLst/>
          </a:prstGeom>
          <a:solidFill>
            <a:srgbClr val="39A2EE"/>
          </a:solidFill>
          <a:ln/>
        </p:spPr>
      </p:sp>
      <p:sp>
        <p:nvSpPr>
          <p:cNvPr id="12" name="Text 9"/>
          <p:cNvSpPr/>
          <p:nvPr/>
        </p:nvSpPr>
        <p:spPr>
          <a:xfrm>
            <a:off x="7428548" y="3760946"/>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DM Sans Semi Bold" pitchFamily="34" charset="0"/>
                <a:ea typeface="DM Sans Semi Bold" pitchFamily="34" charset="-122"/>
                <a:cs typeface="DM Sans Semi Bold" pitchFamily="34" charset="-120"/>
              </a:rPr>
              <a:t>Key differences</a:t>
            </a:r>
            <a:endParaRPr lang="en-US" sz="2200" dirty="0"/>
          </a:p>
        </p:txBody>
      </p:sp>
      <p:sp>
        <p:nvSpPr>
          <p:cNvPr id="13" name="Text 10"/>
          <p:cNvSpPr/>
          <p:nvPr/>
        </p:nvSpPr>
        <p:spPr>
          <a:xfrm>
            <a:off x="7428548" y="4251365"/>
            <a:ext cx="6408063" cy="362903"/>
          </a:xfrm>
          <a:prstGeom prst="rect">
            <a:avLst/>
          </a:prstGeom>
          <a:noFill/>
          <a:ln/>
        </p:spPr>
        <p:txBody>
          <a:bodyPr wrap="none" lIns="0" tIns="0" rIns="0" bIns="0" rtlCol="0" anchor="t"/>
          <a:lstStyle/>
          <a:p>
            <a:pPr algn="l" indent="0" marL="0">
              <a:lnSpc>
                <a:spcPts val="2850"/>
              </a:lnSpc>
              <a:buNone/>
            </a:pPr>
            <a:r>
              <a:rPr lang="en-US" sz="1750" dirty="0">
                <a:solidFill>
                  <a:srgbClr val="E0D6DE"/>
                </a:solidFill>
                <a:latin typeface="DM Sans" pitchFamily="34" charset="0"/>
                <a:ea typeface="DM Sans" pitchFamily="34" charset="-122"/>
                <a:cs typeface="DM Sans" pitchFamily="34" charset="-120"/>
              </a:rPr>
              <a:t>PowerShell DSC vs Microsoft DSC</a:t>
            </a:r>
            <a:endParaRPr lang="en-US" sz="1750" dirty="0"/>
          </a:p>
        </p:txBody>
      </p:sp>
      <p:sp>
        <p:nvSpPr>
          <p:cNvPr id="14" name="Text 11"/>
          <p:cNvSpPr/>
          <p:nvPr/>
        </p:nvSpPr>
        <p:spPr>
          <a:xfrm>
            <a:off x="793790" y="5011103"/>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E0D6DE"/>
                </a:solidFill>
                <a:latin typeface="DM Sans Light" pitchFamily="34" charset="0"/>
                <a:ea typeface="DM Sans Light" pitchFamily="34" charset="-122"/>
                <a:cs typeface="DM Sans Light" pitchFamily="34" charset="-120"/>
              </a:rPr>
              <a:t>03</a:t>
            </a:r>
            <a:endParaRPr lang="en-US" sz="1750" dirty="0"/>
          </a:p>
        </p:txBody>
      </p:sp>
      <p:sp>
        <p:nvSpPr>
          <p:cNvPr id="15" name="Shape 12"/>
          <p:cNvSpPr/>
          <p:nvPr/>
        </p:nvSpPr>
        <p:spPr>
          <a:xfrm>
            <a:off x="793790" y="5366147"/>
            <a:ext cx="6407944" cy="30480"/>
          </a:xfrm>
          <a:prstGeom prst="rect">
            <a:avLst/>
          </a:prstGeom>
          <a:solidFill>
            <a:srgbClr val="39A2EE"/>
          </a:solidFill>
          <a:ln/>
        </p:spPr>
      </p:sp>
      <p:sp>
        <p:nvSpPr>
          <p:cNvPr id="16" name="Text 13"/>
          <p:cNvSpPr/>
          <p:nvPr/>
        </p:nvSpPr>
        <p:spPr>
          <a:xfrm>
            <a:off x="793790" y="5540454"/>
            <a:ext cx="3274933" cy="354330"/>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DM Sans Semi Bold" pitchFamily="34" charset="0"/>
                <a:ea typeface="DM Sans Semi Bold" pitchFamily="34" charset="-122"/>
                <a:cs typeface="DM Sans Semi Bold" pitchFamily="34" charset="-120"/>
              </a:rPr>
              <a:t>Any language, Any team</a:t>
            </a:r>
            <a:endParaRPr lang="en-US" sz="2200" dirty="0"/>
          </a:p>
        </p:txBody>
      </p:sp>
      <p:sp>
        <p:nvSpPr>
          <p:cNvPr id="17" name="Text 14"/>
          <p:cNvSpPr/>
          <p:nvPr/>
        </p:nvSpPr>
        <p:spPr>
          <a:xfrm>
            <a:off x="793790" y="6030873"/>
            <a:ext cx="6407944" cy="362903"/>
          </a:xfrm>
          <a:prstGeom prst="rect">
            <a:avLst/>
          </a:prstGeom>
          <a:noFill/>
          <a:ln/>
        </p:spPr>
        <p:txBody>
          <a:bodyPr wrap="none" lIns="0" tIns="0" rIns="0" bIns="0" rtlCol="0" anchor="t"/>
          <a:lstStyle/>
          <a:p>
            <a:pPr algn="l" indent="0" marL="0">
              <a:lnSpc>
                <a:spcPts val="2850"/>
              </a:lnSpc>
              <a:buNone/>
            </a:pPr>
            <a:r>
              <a:rPr lang="en-US" sz="1750" dirty="0">
                <a:solidFill>
                  <a:srgbClr val="E0D6DE"/>
                </a:solidFill>
                <a:latin typeface="DM Sans" pitchFamily="34" charset="0"/>
                <a:ea typeface="DM Sans" pitchFamily="34" charset="-122"/>
                <a:cs typeface="DM Sans" pitchFamily="34" charset="-120"/>
              </a:rPr>
              <a:t>Develop DSC resource in the language you prefer</a:t>
            </a:r>
            <a:endParaRPr lang="en-US" sz="1750" dirty="0"/>
          </a:p>
        </p:txBody>
      </p:sp>
      <p:sp>
        <p:nvSpPr>
          <p:cNvPr id="18" name="Text 15"/>
          <p:cNvSpPr/>
          <p:nvPr/>
        </p:nvSpPr>
        <p:spPr>
          <a:xfrm>
            <a:off x="7428548" y="5011103"/>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E0D6DE"/>
                </a:solidFill>
                <a:latin typeface="DM Sans Light" pitchFamily="34" charset="0"/>
                <a:ea typeface="DM Sans Light" pitchFamily="34" charset="-122"/>
                <a:cs typeface="DM Sans Light" pitchFamily="34" charset="-120"/>
              </a:rPr>
              <a:t>04</a:t>
            </a:r>
            <a:endParaRPr lang="en-US" sz="1750" dirty="0"/>
          </a:p>
        </p:txBody>
      </p:sp>
      <p:sp>
        <p:nvSpPr>
          <p:cNvPr id="19" name="Shape 16"/>
          <p:cNvSpPr/>
          <p:nvPr/>
        </p:nvSpPr>
        <p:spPr>
          <a:xfrm>
            <a:off x="7428548" y="5366147"/>
            <a:ext cx="6408063" cy="30480"/>
          </a:xfrm>
          <a:prstGeom prst="rect">
            <a:avLst/>
          </a:prstGeom>
          <a:solidFill>
            <a:srgbClr val="39A2EE"/>
          </a:solidFill>
          <a:ln/>
        </p:spPr>
      </p:sp>
      <p:sp>
        <p:nvSpPr>
          <p:cNvPr id="20" name="Text 17"/>
          <p:cNvSpPr/>
          <p:nvPr/>
        </p:nvSpPr>
        <p:spPr>
          <a:xfrm>
            <a:off x="7428548" y="554045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DM Sans Semi Bold" pitchFamily="34" charset="0"/>
                <a:ea typeface="DM Sans Semi Bold" pitchFamily="34" charset="-122"/>
                <a:cs typeface="DM Sans Semi Bold" pitchFamily="34" charset="-120"/>
              </a:rPr>
              <a:t>Demo</a:t>
            </a:r>
            <a:endParaRPr lang="en-US" sz="2200" dirty="0"/>
          </a:p>
        </p:txBody>
      </p:sp>
      <p:sp>
        <p:nvSpPr>
          <p:cNvPr id="21" name="Text 18"/>
          <p:cNvSpPr/>
          <p:nvPr/>
        </p:nvSpPr>
        <p:spPr>
          <a:xfrm>
            <a:off x="7428548" y="6030873"/>
            <a:ext cx="6408063" cy="362903"/>
          </a:xfrm>
          <a:prstGeom prst="rect">
            <a:avLst/>
          </a:prstGeom>
          <a:noFill/>
          <a:ln/>
        </p:spPr>
        <p:txBody>
          <a:bodyPr wrap="none" lIns="0" tIns="0" rIns="0" bIns="0" rtlCol="0" anchor="t"/>
          <a:lstStyle/>
          <a:p>
            <a:pPr algn="l" indent="0" marL="0">
              <a:lnSpc>
                <a:spcPts val="2850"/>
              </a:lnSpc>
              <a:buNone/>
            </a:pPr>
            <a:r>
              <a:rPr lang="en-US" sz="1750" dirty="0">
                <a:solidFill>
                  <a:srgbClr val="E0D6DE"/>
                </a:solidFill>
                <a:latin typeface="DM Sans" pitchFamily="34" charset="0"/>
                <a:ea typeface="DM Sans" pitchFamily="34" charset="-122"/>
                <a:cs typeface="DM Sans" pitchFamily="34" charset="-120"/>
              </a:rPr>
              <a:t>Time for action!</a:t>
            </a:r>
            <a:endParaRPr lang="en-US" sz="1750" dirty="0"/>
          </a:p>
        </p:txBody>
      </p:sp>
      <p:pic>
        <p:nvPicPr>
          <p:cNvPr id="22" name="Image 1" descr="preencoded.png">    </p:cNvPr>
          <p:cNvPicPr>
            <a:picLocks noChangeAspect="1"/>
          </p:cNvPicPr>
          <p:nvPr/>
        </p:nvPicPr>
        <p:blipFill>
          <a:blip r:embed="rId3"/>
          <a:stretch>
            <a:fillRect/>
          </a:stretch>
        </p:blipFill>
        <p:spPr>
          <a:xfrm>
            <a:off x="136088" y="7665839"/>
            <a:ext cx="866775" cy="40171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577459"/>
            <a:ext cx="10982920" cy="708779"/>
          </a:xfrm>
          <a:prstGeom prst="rect">
            <a:avLst/>
          </a:prstGeom>
          <a:noFill/>
          <a:ln/>
        </p:spPr>
        <p:txBody>
          <a:bodyPr wrap="none" lIns="0" tIns="0" rIns="0" bIns="0" rtlCol="0" anchor="t"/>
          <a:lstStyle/>
          <a:p>
            <a:pPr algn="l" indent="0" marL="0">
              <a:lnSpc>
                <a:spcPts val="5550"/>
              </a:lnSpc>
              <a:buNone/>
            </a:pPr>
            <a:r>
              <a:rPr lang="en-US" sz="4450" dirty="0">
                <a:solidFill>
                  <a:srgbClr val="9069FF"/>
                </a:solidFill>
                <a:latin typeface="DM Sans Semi Bold" pitchFamily="34" charset="0"/>
                <a:ea typeface="DM Sans Semi Bold" pitchFamily="34" charset="-122"/>
                <a:cs typeface="DM Sans Semi Bold" pitchFamily="34" charset="-120"/>
              </a:rPr>
              <a:t>The evolution: Why Microsoft DSC exists</a:t>
            </a:r>
            <a:endParaRPr lang="en-US" sz="4450" dirty="0"/>
          </a:p>
        </p:txBody>
      </p:sp>
      <p:pic>
        <p:nvPicPr>
          <p:cNvPr id="3" name="Image 0" descr="preencoded.png">    </p:cNvPr>
          <p:cNvPicPr>
            <a:picLocks noChangeAspect="1"/>
          </p:cNvPicPr>
          <p:nvPr/>
        </p:nvPicPr>
        <p:blipFill>
          <a:blip r:embed="rId1"/>
          <a:stretch>
            <a:fillRect/>
          </a:stretch>
        </p:blipFill>
        <p:spPr>
          <a:xfrm>
            <a:off x="793790" y="2739866"/>
            <a:ext cx="4347567" cy="907256"/>
          </a:xfrm>
          <a:prstGeom prst="rect">
            <a:avLst/>
          </a:prstGeom>
        </p:spPr>
      </p:pic>
      <p:sp>
        <p:nvSpPr>
          <p:cNvPr id="4" name="Text 1"/>
          <p:cNvSpPr/>
          <p:nvPr/>
        </p:nvSpPr>
        <p:spPr>
          <a:xfrm>
            <a:off x="1020604" y="3873937"/>
            <a:ext cx="3893939" cy="362903"/>
          </a:xfrm>
          <a:prstGeom prst="rect">
            <a:avLst/>
          </a:prstGeom>
          <a:noFill/>
          <a:ln/>
        </p:spPr>
        <p:txBody>
          <a:bodyPr wrap="none" lIns="0" tIns="0" rIns="0" bIns="0" rtlCol="0" anchor="t"/>
          <a:lstStyle/>
          <a:p>
            <a:pPr algn="l" indent="0" marL="0">
              <a:lnSpc>
                <a:spcPts val="2850"/>
              </a:lnSpc>
              <a:buNone/>
            </a:pPr>
            <a:r>
              <a:rPr lang="en-US" sz="1750" b="1" dirty="0">
                <a:solidFill>
                  <a:srgbClr val="E0D6DE"/>
                </a:solidFill>
                <a:latin typeface="DM Sans" pitchFamily="34" charset="0"/>
                <a:ea typeface="DM Sans" pitchFamily="34" charset="-122"/>
                <a:cs typeface="DM Sans" pitchFamily="34" charset="-120"/>
              </a:rPr>
              <a:t>V1: PowerShell DSC (PSDSC)</a:t>
            </a:r>
            <a:endParaRPr lang="en-US" sz="1750" dirty="0"/>
          </a:p>
        </p:txBody>
      </p:sp>
      <p:sp>
        <p:nvSpPr>
          <p:cNvPr id="5" name="Text 2"/>
          <p:cNvSpPr/>
          <p:nvPr/>
        </p:nvSpPr>
        <p:spPr>
          <a:xfrm>
            <a:off x="1020604" y="4372928"/>
            <a:ext cx="389393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0D6DE"/>
                </a:solidFill>
                <a:latin typeface="DM Sans" pitchFamily="34" charset="0"/>
                <a:ea typeface="DM Sans" pitchFamily="34" charset="-122"/>
                <a:cs typeface="DM Sans" pitchFamily="34" charset="-120"/>
              </a:rPr>
              <a:t>MOF files compiled from .ps1</a:t>
            </a:r>
            <a:endParaRPr lang="en-US" sz="1750" dirty="0"/>
          </a:p>
        </p:txBody>
      </p:sp>
      <p:sp>
        <p:nvSpPr>
          <p:cNvPr id="6" name="Text 3"/>
          <p:cNvSpPr/>
          <p:nvPr/>
        </p:nvSpPr>
        <p:spPr>
          <a:xfrm>
            <a:off x="1020604" y="4815126"/>
            <a:ext cx="389393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E0D6DE"/>
                </a:solidFill>
                <a:latin typeface="DM Sans" pitchFamily="34" charset="0"/>
                <a:ea typeface="DM Sans" pitchFamily="34" charset="-122"/>
                <a:cs typeface="DM Sans" pitchFamily="34" charset="-120"/>
              </a:rPr>
              <a:t>Local Configuration Manager (LCM)</a:t>
            </a:r>
            <a:endParaRPr lang="en-US" sz="1750" dirty="0"/>
          </a:p>
        </p:txBody>
      </p:sp>
      <p:sp>
        <p:nvSpPr>
          <p:cNvPr id="7" name="Text 4"/>
          <p:cNvSpPr/>
          <p:nvPr/>
        </p:nvSpPr>
        <p:spPr>
          <a:xfrm>
            <a:off x="1020604" y="5620226"/>
            <a:ext cx="389393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0D6DE"/>
                </a:solidFill>
                <a:latin typeface="DM Sans" pitchFamily="34" charset="0"/>
                <a:ea typeface="DM Sans" pitchFamily="34" charset="-122"/>
                <a:cs typeface="DM Sans" pitchFamily="34" charset="-120"/>
              </a:rPr>
              <a:t>PowerShell-bound</a:t>
            </a:r>
            <a:endParaRPr lang="en-US" sz="1750" dirty="0"/>
          </a:p>
        </p:txBody>
      </p:sp>
      <p:sp>
        <p:nvSpPr>
          <p:cNvPr id="8" name="Text 5"/>
          <p:cNvSpPr/>
          <p:nvPr/>
        </p:nvSpPr>
        <p:spPr>
          <a:xfrm>
            <a:off x="1020604" y="6062424"/>
            <a:ext cx="389393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0D6DE"/>
                </a:solidFill>
                <a:latin typeface="DM Sans" pitchFamily="34" charset="0"/>
                <a:ea typeface="DM Sans" pitchFamily="34" charset="-122"/>
                <a:cs typeface="DM Sans" pitchFamily="34" charset="-120"/>
              </a:rPr>
              <a:t>Windows-centric</a:t>
            </a:r>
            <a:endParaRPr lang="en-US" sz="1750" dirty="0"/>
          </a:p>
        </p:txBody>
      </p:sp>
      <p:pic>
        <p:nvPicPr>
          <p:cNvPr id="9" name="Image 1" descr="preencoded.png">    </p:cNvPr>
          <p:cNvPicPr>
            <a:picLocks noChangeAspect="1"/>
          </p:cNvPicPr>
          <p:nvPr/>
        </p:nvPicPr>
        <p:blipFill>
          <a:blip r:embed="rId2"/>
          <a:stretch>
            <a:fillRect/>
          </a:stretch>
        </p:blipFill>
        <p:spPr>
          <a:xfrm>
            <a:off x="5141357" y="2739866"/>
            <a:ext cx="4347567" cy="907256"/>
          </a:xfrm>
          <a:prstGeom prst="rect">
            <a:avLst/>
          </a:prstGeom>
        </p:spPr>
      </p:pic>
      <p:sp>
        <p:nvSpPr>
          <p:cNvPr id="10" name="Text 6"/>
          <p:cNvSpPr/>
          <p:nvPr/>
        </p:nvSpPr>
        <p:spPr>
          <a:xfrm>
            <a:off x="5368171" y="3873937"/>
            <a:ext cx="3893939" cy="362903"/>
          </a:xfrm>
          <a:prstGeom prst="rect">
            <a:avLst/>
          </a:prstGeom>
          <a:noFill/>
          <a:ln/>
        </p:spPr>
        <p:txBody>
          <a:bodyPr wrap="none" lIns="0" tIns="0" rIns="0" bIns="0" rtlCol="0" anchor="t"/>
          <a:lstStyle/>
          <a:p>
            <a:pPr algn="l" indent="0" marL="0">
              <a:lnSpc>
                <a:spcPts val="2850"/>
              </a:lnSpc>
              <a:buNone/>
            </a:pPr>
            <a:r>
              <a:rPr lang="en-US" sz="1750" b="1" dirty="0">
                <a:solidFill>
                  <a:srgbClr val="E0D6DE"/>
                </a:solidFill>
                <a:latin typeface="DM Sans" pitchFamily="34" charset="0"/>
                <a:ea typeface="DM Sans" pitchFamily="34" charset="-122"/>
                <a:cs typeface="DM Sans" pitchFamily="34" charset="-120"/>
              </a:rPr>
              <a:t>V2: PSDesiredStateConfiguration</a:t>
            </a:r>
            <a:endParaRPr lang="en-US" sz="1750" dirty="0"/>
          </a:p>
        </p:txBody>
      </p:sp>
      <p:sp>
        <p:nvSpPr>
          <p:cNvPr id="11" name="Text 7"/>
          <p:cNvSpPr/>
          <p:nvPr/>
        </p:nvSpPr>
        <p:spPr>
          <a:xfrm>
            <a:off x="5368171" y="4372928"/>
            <a:ext cx="389393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E0D6DE"/>
                </a:solidFill>
                <a:latin typeface="DM Sans" pitchFamily="34" charset="0"/>
                <a:ea typeface="DM Sans" pitchFamily="34" charset="-122"/>
                <a:cs typeface="DM Sans" pitchFamily="34" charset="-120"/>
              </a:rPr>
              <a:t>Introduced cross-platform capabilities</a:t>
            </a:r>
            <a:endParaRPr lang="en-US" sz="1750" dirty="0"/>
          </a:p>
        </p:txBody>
      </p:sp>
      <p:sp>
        <p:nvSpPr>
          <p:cNvPr id="12" name="Text 8"/>
          <p:cNvSpPr/>
          <p:nvPr/>
        </p:nvSpPr>
        <p:spPr>
          <a:xfrm>
            <a:off x="5368171" y="5178028"/>
            <a:ext cx="389393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0D6DE"/>
                </a:solidFill>
                <a:latin typeface="DM Sans" pitchFamily="34" charset="0"/>
                <a:ea typeface="DM Sans" pitchFamily="34" charset="-122"/>
                <a:cs typeface="DM Sans" pitchFamily="34" charset="-120"/>
              </a:rPr>
              <a:t>Still primarily PowerShell-only</a:t>
            </a:r>
            <a:endParaRPr lang="en-US" sz="1750" dirty="0"/>
          </a:p>
        </p:txBody>
      </p:sp>
      <p:sp>
        <p:nvSpPr>
          <p:cNvPr id="13" name="Text 9"/>
          <p:cNvSpPr/>
          <p:nvPr/>
        </p:nvSpPr>
        <p:spPr>
          <a:xfrm>
            <a:off x="5368171" y="5620226"/>
            <a:ext cx="389393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E0D6DE"/>
                </a:solidFill>
                <a:latin typeface="DM Sans" pitchFamily="34" charset="0"/>
                <a:ea typeface="DM Sans" pitchFamily="34" charset="-122"/>
                <a:cs typeface="DM Sans" pitchFamily="34" charset="-120"/>
              </a:rPr>
              <a:t>Expanded reach beyond Windows</a:t>
            </a:r>
            <a:endParaRPr lang="en-US" sz="1750" dirty="0"/>
          </a:p>
        </p:txBody>
      </p:sp>
      <p:pic>
        <p:nvPicPr>
          <p:cNvPr id="14" name="Image 2" descr="preencoded.png">    </p:cNvPr>
          <p:cNvPicPr>
            <a:picLocks noChangeAspect="1"/>
          </p:cNvPicPr>
          <p:nvPr/>
        </p:nvPicPr>
        <p:blipFill>
          <a:blip r:embed="rId3"/>
          <a:stretch>
            <a:fillRect/>
          </a:stretch>
        </p:blipFill>
        <p:spPr>
          <a:xfrm>
            <a:off x="9488924" y="2739866"/>
            <a:ext cx="4347567" cy="907256"/>
          </a:xfrm>
          <a:prstGeom prst="rect">
            <a:avLst/>
          </a:prstGeom>
        </p:spPr>
      </p:pic>
      <p:sp>
        <p:nvSpPr>
          <p:cNvPr id="15" name="Text 10"/>
          <p:cNvSpPr/>
          <p:nvPr/>
        </p:nvSpPr>
        <p:spPr>
          <a:xfrm>
            <a:off x="9715738" y="3873937"/>
            <a:ext cx="3893939" cy="362903"/>
          </a:xfrm>
          <a:prstGeom prst="rect">
            <a:avLst/>
          </a:prstGeom>
          <a:noFill/>
          <a:ln/>
        </p:spPr>
        <p:txBody>
          <a:bodyPr wrap="none" lIns="0" tIns="0" rIns="0" bIns="0" rtlCol="0" anchor="t"/>
          <a:lstStyle/>
          <a:p>
            <a:pPr algn="l" indent="0" marL="0">
              <a:lnSpc>
                <a:spcPts val="2850"/>
              </a:lnSpc>
              <a:buNone/>
            </a:pPr>
            <a:r>
              <a:rPr lang="en-US" sz="1750" b="1" dirty="0">
                <a:solidFill>
                  <a:srgbClr val="E0D6DE"/>
                </a:solidFill>
                <a:latin typeface="DM Sans" pitchFamily="34" charset="0"/>
                <a:ea typeface="DM Sans" pitchFamily="34" charset="-122"/>
                <a:cs typeface="DM Sans" pitchFamily="34" charset="-120"/>
              </a:rPr>
              <a:t>V3…: Microsoft DSC</a:t>
            </a:r>
            <a:endParaRPr lang="en-US" sz="1750" dirty="0"/>
          </a:p>
        </p:txBody>
      </p:sp>
      <p:sp>
        <p:nvSpPr>
          <p:cNvPr id="16" name="Text 11"/>
          <p:cNvSpPr/>
          <p:nvPr/>
        </p:nvSpPr>
        <p:spPr>
          <a:xfrm>
            <a:off x="9715738" y="4372928"/>
            <a:ext cx="389393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0D6DE"/>
                </a:solidFill>
                <a:latin typeface="DM Sans" pitchFamily="34" charset="0"/>
                <a:ea typeface="DM Sans" pitchFamily="34" charset="-122"/>
                <a:cs typeface="DM Sans" pitchFamily="34" charset="-120"/>
              </a:rPr>
              <a:t>Any language support</a:t>
            </a:r>
            <a:endParaRPr lang="en-US" sz="1750" dirty="0"/>
          </a:p>
        </p:txBody>
      </p:sp>
      <p:sp>
        <p:nvSpPr>
          <p:cNvPr id="17" name="Text 12"/>
          <p:cNvSpPr/>
          <p:nvPr/>
        </p:nvSpPr>
        <p:spPr>
          <a:xfrm>
            <a:off x="9715738" y="4815126"/>
            <a:ext cx="389393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0D6DE"/>
                </a:solidFill>
                <a:latin typeface="DM Sans" pitchFamily="34" charset="0"/>
                <a:ea typeface="DM Sans" pitchFamily="34" charset="-122"/>
                <a:cs typeface="DM Sans" pitchFamily="34" charset="-120"/>
              </a:rPr>
              <a:t>Fully decoupled from PowerShell</a:t>
            </a:r>
            <a:endParaRPr lang="en-US" sz="1750" dirty="0"/>
          </a:p>
        </p:txBody>
      </p:sp>
      <p:sp>
        <p:nvSpPr>
          <p:cNvPr id="18" name="Text 13"/>
          <p:cNvSpPr/>
          <p:nvPr/>
        </p:nvSpPr>
        <p:spPr>
          <a:xfrm>
            <a:off x="9715738" y="5257324"/>
            <a:ext cx="389393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0D6DE"/>
                </a:solidFill>
                <a:latin typeface="DM Sans" pitchFamily="34" charset="0"/>
                <a:ea typeface="DM Sans" pitchFamily="34" charset="-122"/>
                <a:cs typeface="DM Sans" pitchFamily="34" charset="-120"/>
              </a:rPr>
              <a:t>Integrates with higher order tools</a:t>
            </a:r>
            <a:endParaRPr lang="en-US" sz="1750" dirty="0"/>
          </a:p>
        </p:txBody>
      </p:sp>
      <p:sp>
        <p:nvSpPr>
          <p:cNvPr id="19" name="Text 14"/>
          <p:cNvSpPr/>
          <p:nvPr/>
        </p:nvSpPr>
        <p:spPr>
          <a:xfrm>
            <a:off x="9715738" y="5699522"/>
            <a:ext cx="389393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E0D6DE"/>
                </a:solidFill>
                <a:latin typeface="DM Sans" pitchFamily="34" charset="0"/>
                <a:ea typeface="DM Sans" pitchFamily="34" charset="-122"/>
                <a:cs typeface="DM Sans" pitchFamily="34" charset="-120"/>
              </a:rPr>
              <a:t>Embraces industry standards (YAML/JSON)</a:t>
            </a:r>
            <a:endParaRPr lang="en-US" sz="1750" dirty="0"/>
          </a:p>
        </p:txBody>
      </p:sp>
      <p:pic>
        <p:nvPicPr>
          <p:cNvPr id="20" name="Image 3" descr="preencoded.png">    </p:cNvPr>
          <p:cNvPicPr>
            <a:picLocks noChangeAspect="1"/>
          </p:cNvPicPr>
          <p:nvPr/>
        </p:nvPicPr>
        <p:blipFill>
          <a:blip r:embed="rId4"/>
          <a:stretch>
            <a:fillRect/>
          </a:stretch>
        </p:blipFill>
        <p:spPr>
          <a:xfrm>
            <a:off x="136088" y="7665839"/>
            <a:ext cx="866775" cy="40171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04160"/>
          </a:xfrm>
          <a:prstGeom prst="rect">
            <a:avLst/>
          </a:prstGeom>
        </p:spPr>
      </p:pic>
      <p:sp>
        <p:nvSpPr>
          <p:cNvPr id="3" name="Text 0"/>
          <p:cNvSpPr/>
          <p:nvPr/>
        </p:nvSpPr>
        <p:spPr>
          <a:xfrm>
            <a:off x="785098" y="3521988"/>
            <a:ext cx="11827550" cy="700921"/>
          </a:xfrm>
          <a:prstGeom prst="rect">
            <a:avLst/>
          </a:prstGeom>
          <a:noFill/>
          <a:ln/>
        </p:spPr>
        <p:txBody>
          <a:bodyPr wrap="none" lIns="0" tIns="0" rIns="0" bIns="0" rtlCol="0" anchor="t"/>
          <a:lstStyle/>
          <a:p>
            <a:pPr algn="l" indent="0" marL="0">
              <a:lnSpc>
                <a:spcPts val="5500"/>
              </a:lnSpc>
              <a:buNone/>
            </a:pPr>
            <a:r>
              <a:rPr lang="en-US" sz="4400" dirty="0">
                <a:solidFill>
                  <a:srgbClr val="9069FF"/>
                </a:solidFill>
                <a:latin typeface="DM Sans Semi Bold" pitchFamily="34" charset="0"/>
                <a:ea typeface="DM Sans Semi Bold" pitchFamily="34" charset="-122"/>
                <a:cs typeface="DM Sans Semi Bold" pitchFamily="34" charset="-120"/>
              </a:rPr>
              <a:t>Enter Microsoft Desired State Configuration</a:t>
            </a:r>
            <a:endParaRPr lang="en-US" sz="4400" dirty="0"/>
          </a:p>
        </p:txBody>
      </p:sp>
      <p:sp>
        <p:nvSpPr>
          <p:cNvPr id="4" name="Shape 1"/>
          <p:cNvSpPr/>
          <p:nvPr/>
        </p:nvSpPr>
        <p:spPr>
          <a:xfrm>
            <a:off x="785098" y="4559379"/>
            <a:ext cx="4203859" cy="2953107"/>
          </a:xfrm>
          <a:prstGeom prst="roundRect">
            <a:avLst>
              <a:gd name="adj" fmla="val 310"/>
            </a:avLst>
          </a:prstGeom>
          <a:solidFill>
            <a:srgbClr val="15151F"/>
          </a:solidFill>
          <a:ln w="22860">
            <a:solidFill>
              <a:srgbClr val="4D4D57"/>
            </a:solidFill>
            <a:prstDash val="solid"/>
          </a:ln>
        </p:spPr>
      </p:sp>
      <p:sp>
        <p:nvSpPr>
          <p:cNvPr id="5" name="Shape 2"/>
          <p:cNvSpPr/>
          <p:nvPr/>
        </p:nvSpPr>
        <p:spPr>
          <a:xfrm>
            <a:off x="1032272" y="4806553"/>
            <a:ext cx="672941" cy="672941"/>
          </a:xfrm>
          <a:prstGeom prst="roundRect">
            <a:avLst>
              <a:gd name="adj" fmla="val 13586757"/>
            </a:avLst>
          </a:prstGeom>
          <a:solidFill>
            <a:srgbClr val="39A2EE"/>
          </a:solidFill>
          <a:ln/>
        </p:spPr>
      </p:sp>
      <p:pic>
        <p:nvPicPr>
          <p:cNvPr id="6"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17295" y="4991576"/>
            <a:ext cx="302776" cy="302776"/>
          </a:xfrm>
          <a:prstGeom prst="rect">
            <a:avLst/>
          </a:prstGeom>
        </p:spPr>
      </p:pic>
      <p:sp>
        <p:nvSpPr>
          <p:cNvPr id="7" name="Text 3"/>
          <p:cNvSpPr/>
          <p:nvPr/>
        </p:nvSpPr>
        <p:spPr>
          <a:xfrm>
            <a:off x="1032272" y="5703808"/>
            <a:ext cx="3423047" cy="350401"/>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DM Sans Semi Bold" pitchFamily="34" charset="0"/>
                <a:ea typeface="DM Sans Semi Bold" pitchFamily="34" charset="-122"/>
                <a:cs typeface="DM Sans Semi Bold" pitchFamily="34" charset="-120"/>
              </a:rPr>
              <a:t>Declarative configuration</a:t>
            </a:r>
            <a:endParaRPr lang="en-US" sz="2200" dirty="0"/>
          </a:p>
        </p:txBody>
      </p:sp>
      <p:sp>
        <p:nvSpPr>
          <p:cNvPr id="8" name="Text 4"/>
          <p:cNvSpPr/>
          <p:nvPr/>
        </p:nvSpPr>
        <p:spPr>
          <a:xfrm>
            <a:off x="1032272" y="6188750"/>
            <a:ext cx="3709511" cy="1076563"/>
          </a:xfrm>
          <a:prstGeom prst="rect">
            <a:avLst/>
          </a:prstGeom>
          <a:noFill/>
          <a:ln/>
        </p:spPr>
        <p:txBody>
          <a:bodyPr wrap="square" lIns="0" tIns="0" rIns="0" bIns="0" rtlCol="0" anchor="t"/>
          <a:lstStyle/>
          <a:p>
            <a:pPr algn="l" indent="0" marL="0">
              <a:lnSpc>
                <a:spcPts val="2800"/>
              </a:lnSpc>
              <a:buNone/>
            </a:pPr>
            <a:r>
              <a:rPr lang="en-US" sz="1750" dirty="0">
                <a:solidFill>
                  <a:srgbClr val="E0D6DE"/>
                </a:solidFill>
                <a:latin typeface="DM Sans" pitchFamily="34" charset="0"/>
                <a:ea typeface="DM Sans" pitchFamily="34" charset="-122"/>
                <a:cs typeface="DM Sans" pitchFamily="34" charset="-120"/>
              </a:rPr>
              <a:t>Define the "what" using industry standards like YAML/JSON, not the "how"</a:t>
            </a:r>
            <a:endParaRPr lang="en-US" sz="1750" dirty="0"/>
          </a:p>
        </p:txBody>
      </p:sp>
      <p:sp>
        <p:nvSpPr>
          <p:cNvPr id="9" name="Shape 5"/>
          <p:cNvSpPr/>
          <p:nvPr/>
        </p:nvSpPr>
        <p:spPr>
          <a:xfrm>
            <a:off x="5213271" y="4559379"/>
            <a:ext cx="4203859" cy="2953107"/>
          </a:xfrm>
          <a:prstGeom prst="roundRect">
            <a:avLst>
              <a:gd name="adj" fmla="val 310"/>
            </a:avLst>
          </a:prstGeom>
          <a:solidFill>
            <a:srgbClr val="15151F"/>
          </a:solidFill>
          <a:ln w="22860">
            <a:solidFill>
              <a:srgbClr val="4D4D57"/>
            </a:solidFill>
            <a:prstDash val="solid"/>
          </a:ln>
        </p:spPr>
      </p:sp>
      <p:sp>
        <p:nvSpPr>
          <p:cNvPr id="10" name="Shape 6"/>
          <p:cNvSpPr/>
          <p:nvPr/>
        </p:nvSpPr>
        <p:spPr>
          <a:xfrm>
            <a:off x="5460444" y="4806553"/>
            <a:ext cx="672941" cy="672941"/>
          </a:xfrm>
          <a:prstGeom prst="roundRect">
            <a:avLst>
              <a:gd name="adj" fmla="val 13586757"/>
            </a:avLst>
          </a:prstGeom>
          <a:solidFill>
            <a:srgbClr val="39A2EE"/>
          </a:solidFill>
          <a:ln/>
        </p:spPr>
      </p:sp>
      <p:pic>
        <p:nvPicPr>
          <p:cNvPr id="11"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645468" y="4991576"/>
            <a:ext cx="302776" cy="302776"/>
          </a:xfrm>
          <a:prstGeom prst="rect">
            <a:avLst/>
          </a:prstGeom>
        </p:spPr>
      </p:pic>
      <p:sp>
        <p:nvSpPr>
          <p:cNvPr id="12" name="Text 7"/>
          <p:cNvSpPr/>
          <p:nvPr/>
        </p:nvSpPr>
        <p:spPr>
          <a:xfrm>
            <a:off x="5460444" y="5703808"/>
            <a:ext cx="2804160" cy="350401"/>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DM Sans Semi Bold" pitchFamily="34" charset="0"/>
                <a:ea typeface="DM Sans Semi Bold" pitchFamily="34" charset="-122"/>
                <a:cs typeface="DM Sans Semi Bold" pitchFamily="34" charset="-120"/>
              </a:rPr>
              <a:t>Language freedom</a:t>
            </a:r>
            <a:endParaRPr lang="en-US" sz="2200" dirty="0"/>
          </a:p>
        </p:txBody>
      </p:sp>
      <p:sp>
        <p:nvSpPr>
          <p:cNvPr id="13" name="Text 8"/>
          <p:cNvSpPr/>
          <p:nvPr/>
        </p:nvSpPr>
        <p:spPr>
          <a:xfrm>
            <a:off x="5460444" y="6188750"/>
            <a:ext cx="3709511" cy="717709"/>
          </a:xfrm>
          <a:prstGeom prst="rect">
            <a:avLst/>
          </a:prstGeom>
          <a:noFill/>
          <a:ln/>
        </p:spPr>
        <p:txBody>
          <a:bodyPr wrap="square" lIns="0" tIns="0" rIns="0" bIns="0" rtlCol="0" anchor="t"/>
          <a:lstStyle/>
          <a:p>
            <a:pPr algn="l" indent="0" marL="0">
              <a:lnSpc>
                <a:spcPts val="2800"/>
              </a:lnSpc>
              <a:buNone/>
            </a:pPr>
            <a:r>
              <a:rPr lang="en-US" sz="1750" dirty="0">
                <a:solidFill>
                  <a:srgbClr val="E0D6DE"/>
                </a:solidFill>
                <a:latin typeface="DM Sans" pitchFamily="34" charset="0"/>
                <a:ea typeface="DM Sans" pitchFamily="34" charset="-122"/>
                <a:cs typeface="DM Sans" pitchFamily="34" charset="-120"/>
              </a:rPr>
              <a:t>Support for any language, not just PowerShell, for broader adoption</a:t>
            </a:r>
            <a:endParaRPr lang="en-US" sz="1750" dirty="0"/>
          </a:p>
        </p:txBody>
      </p:sp>
      <p:sp>
        <p:nvSpPr>
          <p:cNvPr id="14" name="Shape 9"/>
          <p:cNvSpPr/>
          <p:nvPr/>
        </p:nvSpPr>
        <p:spPr>
          <a:xfrm>
            <a:off x="9641443" y="4559379"/>
            <a:ext cx="4203859" cy="2953107"/>
          </a:xfrm>
          <a:prstGeom prst="roundRect">
            <a:avLst>
              <a:gd name="adj" fmla="val 310"/>
            </a:avLst>
          </a:prstGeom>
          <a:solidFill>
            <a:srgbClr val="15151F"/>
          </a:solidFill>
          <a:ln w="22860">
            <a:solidFill>
              <a:srgbClr val="4D4D57"/>
            </a:solidFill>
            <a:prstDash val="solid"/>
          </a:ln>
        </p:spPr>
      </p:sp>
      <p:sp>
        <p:nvSpPr>
          <p:cNvPr id="15" name="Shape 10"/>
          <p:cNvSpPr/>
          <p:nvPr/>
        </p:nvSpPr>
        <p:spPr>
          <a:xfrm>
            <a:off x="9888617" y="4806553"/>
            <a:ext cx="672941" cy="672941"/>
          </a:xfrm>
          <a:prstGeom prst="roundRect">
            <a:avLst>
              <a:gd name="adj" fmla="val 13586757"/>
            </a:avLst>
          </a:prstGeom>
          <a:solidFill>
            <a:srgbClr val="39A2EE"/>
          </a:solidFill>
          <a:ln/>
        </p:spPr>
      </p:sp>
      <p:pic>
        <p:nvPicPr>
          <p:cNvPr id="16"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073640" y="4991576"/>
            <a:ext cx="302776" cy="302776"/>
          </a:xfrm>
          <a:prstGeom prst="rect">
            <a:avLst/>
          </a:prstGeom>
        </p:spPr>
      </p:pic>
      <p:sp>
        <p:nvSpPr>
          <p:cNvPr id="17" name="Text 11"/>
          <p:cNvSpPr/>
          <p:nvPr/>
        </p:nvSpPr>
        <p:spPr>
          <a:xfrm>
            <a:off x="9888617" y="5703808"/>
            <a:ext cx="2804160" cy="350401"/>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DM Sans Semi Bold" pitchFamily="34" charset="0"/>
                <a:ea typeface="DM Sans Semi Bold" pitchFamily="34" charset="-122"/>
                <a:cs typeface="DM Sans Semi Bold" pitchFamily="34" charset="-120"/>
              </a:rPr>
              <a:t>Fully decoupled</a:t>
            </a:r>
            <a:endParaRPr lang="en-US" sz="2200" dirty="0"/>
          </a:p>
        </p:txBody>
      </p:sp>
      <p:sp>
        <p:nvSpPr>
          <p:cNvPr id="18" name="Text 12"/>
          <p:cNvSpPr/>
          <p:nvPr/>
        </p:nvSpPr>
        <p:spPr>
          <a:xfrm>
            <a:off x="9888617" y="6188750"/>
            <a:ext cx="3709511" cy="1076563"/>
          </a:xfrm>
          <a:prstGeom prst="rect">
            <a:avLst/>
          </a:prstGeom>
          <a:noFill/>
          <a:ln/>
        </p:spPr>
        <p:txBody>
          <a:bodyPr wrap="square" lIns="0" tIns="0" rIns="0" bIns="0" rtlCol="0" anchor="t"/>
          <a:lstStyle/>
          <a:p>
            <a:pPr algn="l" indent="0" marL="0">
              <a:lnSpc>
                <a:spcPts val="2800"/>
              </a:lnSpc>
              <a:buNone/>
            </a:pPr>
            <a:r>
              <a:rPr lang="en-US" sz="1750" dirty="0">
                <a:solidFill>
                  <a:srgbClr val="E0D6DE"/>
                </a:solidFill>
                <a:latin typeface="DM Sans" pitchFamily="34" charset="0"/>
                <a:ea typeface="DM Sans" pitchFamily="34" charset="-122"/>
                <a:cs typeface="DM Sans" pitchFamily="34" charset="-120"/>
              </a:rPr>
              <a:t>Organizations can bring their own orchestration tools, enhancing flexibility</a:t>
            </a:r>
            <a:endParaRPr lang="en-US" sz="1750" dirty="0"/>
          </a:p>
        </p:txBody>
      </p:sp>
      <p:pic>
        <p:nvPicPr>
          <p:cNvPr id="19" name="Image 4" descr="preencoded.png">    </p:cNvPr>
          <p:cNvPicPr>
            <a:picLocks noChangeAspect="1"/>
          </p:cNvPicPr>
          <p:nvPr/>
        </p:nvPicPr>
        <p:blipFill>
          <a:blip r:embed="rId8"/>
          <a:stretch>
            <a:fillRect/>
          </a:stretch>
        </p:blipFill>
        <p:spPr>
          <a:xfrm>
            <a:off x="134541" y="7672745"/>
            <a:ext cx="857250" cy="39731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793790" y="1225748"/>
            <a:ext cx="1933575" cy="456724"/>
          </a:xfrm>
          <a:prstGeom prst="roundRect">
            <a:avLst>
              <a:gd name="adj" fmla="val 2002"/>
            </a:avLst>
          </a:prstGeom>
          <a:noFill/>
          <a:ln w="15240">
            <a:solidFill>
              <a:srgbClr val="39A2EE"/>
            </a:solidFill>
            <a:prstDash val="solid"/>
          </a:ln>
        </p:spPr>
      </p:sp>
      <p:pic>
        <p:nvPicPr>
          <p:cNvPr id="3"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945118" y="1363385"/>
            <a:ext cx="181451" cy="181451"/>
          </a:xfrm>
          <a:prstGeom prst="rect">
            <a:avLst/>
          </a:prstGeom>
        </p:spPr>
      </p:pic>
      <p:sp>
        <p:nvSpPr>
          <p:cNvPr id="4" name="Text 1"/>
          <p:cNvSpPr/>
          <p:nvPr/>
        </p:nvSpPr>
        <p:spPr>
          <a:xfrm>
            <a:off x="1217295" y="1308973"/>
            <a:ext cx="1358741" cy="290274"/>
          </a:xfrm>
          <a:prstGeom prst="rect">
            <a:avLst/>
          </a:prstGeom>
          <a:noFill/>
          <a:ln/>
        </p:spPr>
        <p:txBody>
          <a:bodyPr wrap="none" lIns="0" tIns="0" rIns="0" bIns="0" rtlCol="0" anchor="t"/>
          <a:lstStyle/>
          <a:p>
            <a:pPr algn="l" indent="0" marL="0">
              <a:lnSpc>
                <a:spcPts val="2250"/>
              </a:lnSpc>
              <a:buNone/>
            </a:pPr>
            <a:r>
              <a:rPr lang="en-US" sz="1400" dirty="0">
                <a:solidFill>
                  <a:srgbClr val="39A2EE"/>
                </a:solidFill>
                <a:latin typeface="DM Sans" pitchFamily="34" charset="0"/>
                <a:ea typeface="DM Sans" pitchFamily="34" charset="-122"/>
                <a:cs typeface="DM Sans" pitchFamily="34" charset="-120"/>
              </a:rPr>
              <a:t>KEY TAKEAWAYS</a:t>
            </a:r>
            <a:endParaRPr lang="en-US" sz="1400" dirty="0"/>
          </a:p>
        </p:txBody>
      </p:sp>
      <p:sp>
        <p:nvSpPr>
          <p:cNvPr id="5" name="Text 2"/>
          <p:cNvSpPr/>
          <p:nvPr/>
        </p:nvSpPr>
        <p:spPr>
          <a:xfrm>
            <a:off x="793790" y="1773198"/>
            <a:ext cx="8666798" cy="708779"/>
          </a:xfrm>
          <a:prstGeom prst="rect">
            <a:avLst/>
          </a:prstGeom>
          <a:noFill/>
          <a:ln/>
        </p:spPr>
        <p:txBody>
          <a:bodyPr wrap="none" lIns="0" tIns="0" rIns="0" bIns="0" rtlCol="0" anchor="t"/>
          <a:lstStyle/>
          <a:p>
            <a:pPr algn="l" indent="0" marL="0">
              <a:lnSpc>
                <a:spcPts val="5550"/>
              </a:lnSpc>
              <a:buNone/>
            </a:pPr>
            <a:r>
              <a:rPr lang="en-US" sz="4450" dirty="0">
                <a:solidFill>
                  <a:srgbClr val="9069FF"/>
                </a:solidFill>
                <a:latin typeface="DM Sans Semi Bold" pitchFamily="34" charset="0"/>
                <a:ea typeface="DM Sans Semi Bold" pitchFamily="34" charset="-122"/>
                <a:cs typeface="DM Sans Semi Bold" pitchFamily="34" charset="-120"/>
              </a:rPr>
              <a:t>What changed in Microsoft DSC</a:t>
            </a:r>
            <a:endParaRPr lang="en-US" sz="4450" dirty="0"/>
          </a:p>
        </p:txBody>
      </p:sp>
      <p:sp>
        <p:nvSpPr>
          <p:cNvPr id="6" name="Shape 3"/>
          <p:cNvSpPr/>
          <p:nvPr/>
        </p:nvSpPr>
        <p:spPr>
          <a:xfrm>
            <a:off x="793790" y="2822138"/>
            <a:ext cx="6407944" cy="1367909"/>
          </a:xfrm>
          <a:prstGeom prst="roundRect">
            <a:avLst>
              <a:gd name="adj" fmla="val 10695"/>
            </a:avLst>
          </a:prstGeom>
          <a:solidFill>
            <a:srgbClr val="15151F"/>
          </a:solidFill>
          <a:ln w="30480">
            <a:solidFill>
              <a:srgbClr val="39A2EE"/>
            </a:solidFill>
            <a:prstDash val="solid"/>
          </a:ln>
        </p:spPr>
      </p:sp>
      <p:sp>
        <p:nvSpPr>
          <p:cNvPr id="7" name="Shape 4"/>
          <p:cNvSpPr/>
          <p:nvPr/>
        </p:nvSpPr>
        <p:spPr>
          <a:xfrm>
            <a:off x="763310" y="2822138"/>
            <a:ext cx="121920" cy="1367909"/>
          </a:xfrm>
          <a:prstGeom prst="roundRect">
            <a:avLst>
              <a:gd name="adj" fmla="val 7500"/>
            </a:avLst>
          </a:prstGeom>
          <a:solidFill>
            <a:srgbClr val="39A2EE"/>
          </a:solidFill>
          <a:ln/>
        </p:spPr>
      </p:sp>
      <p:sp>
        <p:nvSpPr>
          <p:cNvPr id="8" name="Text 5"/>
          <p:cNvSpPr/>
          <p:nvPr/>
        </p:nvSpPr>
        <p:spPr>
          <a:xfrm>
            <a:off x="1142524" y="307943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DM Sans Semi Bold" pitchFamily="34" charset="0"/>
                <a:ea typeface="DM Sans Semi Bold" pitchFamily="34" charset="-122"/>
                <a:cs typeface="DM Sans Semi Bold" pitchFamily="34" charset="-120"/>
              </a:rPr>
              <a:t>No more MOF Files</a:t>
            </a:r>
            <a:endParaRPr lang="en-US" sz="2200" dirty="0"/>
          </a:p>
        </p:txBody>
      </p:sp>
      <p:sp>
        <p:nvSpPr>
          <p:cNvPr id="9" name="Text 6"/>
          <p:cNvSpPr/>
          <p:nvPr/>
        </p:nvSpPr>
        <p:spPr>
          <a:xfrm>
            <a:off x="1142524" y="3569851"/>
            <a:ext cx="5801916" cy="362903"/>
          </a:xfrm>
          <a:prstGeom prst="rect">
            <a:avLst/>
          </a:prstGeom>
          <a:noFill/>
          <a:ln/>
        </p:spPr>
        <p:txBody>
          <a:bodyPr wrap="none" lIns="0" tIns="0" rIns="0" bIns="0" rtlCol="0" anchor="t"/>
          <a:lstStyle/>
          <a:p>
            <a:pPr algn="l" indent="0" marL="0">
              <a:lnSpc>
                <a:spcPts val="2850"/>
              </a:lnSpc>
              <a:buNone/>
            </a:pPr>
            <a:r>
              <a:rPr lang="en-US" sz="1750" dirty="0">
                <a:solidFill>
                  <a:srgbClr val="E0D6DE"/>
                </a:solidFill>
                <a:latin typeface="DM Sans" pitchFamily="34" charset="0"/>
                <a:ea typeface="DM Sans" pitchFamily="34" charset="-122"/>
                <a:cs typeface="DM Sans" pitchFamily="34" charset="-120"/>
              </a:rPr>
              <a:t>Moved to human-readable YAML/JSON</a:t>
            </a:r>
            <a:endParaRPr lang="en-US" sz="1750" dirty="0"/>
          </a:p>
        </p:txBody>
      </p:sp>
      <p:sp>
        <p:nvSpPr>
          <p:cNvPr id="10" name="Shape 7"/>
          <p:cNvSpPr/>
          <p:nvPr/>
        </p:nvSpPr>
        <p:spPr>
          <a:xfrm>
            <a:off x="7428548" y="2822138"/>
            <a:ext cx="6408063" cy="1367909"/>
          </a:xfrm>
          <a:prstGeom prst="roundRect">
            <a:avLst>
              <a:gd name="adj" fmla="val 10695"/>
            </a:avLst>
          </a:prstGeom>
          <a:solidFill>
            <a:srgbClr val="15151F"/>
          </a:solidFill>
          <a:ln w="30480">
            <a:solidFill>
              <a:srgbClr val="7AF0FF"/>
            </a:solidFill>
            <a:prstDash val="solid"/>
          </a:ln>
        </p:spPr>
      </p:sp>
      <p:sp>
        <p:nvSpPr>
          <p:cNvPr id="11" name="Shape 8"/>
          <p:cNvSpPr/>
          <p:nvPr/>
        </p:nvSpPr>
        <p:spPr>
          <a:xfrm>
            <a:off x="7398067" y="2822138"/>
            <a:ext cx="121920" cy="1367909"/>
          </a:xfrm>
          <a:prstGeom prst="roundRect">
            <a:avLst>
              <a:gd name="adj" fmla="val 7500"/>
            </a:avLst>
          </a:prstGeom>
          <a:solidFill>
            <a:srgbClr val="7AF0FF"/>
          </a:solidFill>
          <a:ln/>
        </p:spPr>
      </p:sp>
      <p:sp>
        <p:nvSpPr>
          <p:cNvPr id="12" name="Text 9"/>
          <p:cNvSpPr/>
          <p:nvPr/>
        </p:nvSpPr>
        <p:spPr>
          <a:xfrm>
            <a:off x="7777282" y="3079433"/>
            <a:ext cx="4364831" cy="354330"/>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DM Sans Semi Bold" pitchFamily="34" charset="0"/>
                <a:ea typeface="DM Sans Semi Bold" pitchFamily="34" charset="-122"/>
                <a:cs typeface="DM Sans Semi Bold" pitchFamily="34" charset="-120"/>
              </a:rPr>
              <a:t>No Local Configuration Manager</a:t>
            </a:r>
            <a:endParaRPr lang="en-US" sz="2200" dirty="0"/>
          </a:p>
        </p:txBody>
      </p:sp>
      <p:sp>
        <p:nvSpPr>
          <p:cNvPr id="13" name="Text 10"/>
          <p:cNvSpPr/>
          <p:nvPr/>
        </p:nvSpPr>
        <p:spPr>
          <a:xfrm>
            <a:off x="7777282" y="3569851"/>
            <a:ext cx="5802035" cy="362903"/>
          </a:xfrm>
          <a:prstGeom prst="rect">
            <a:avLst/>
          </a:prstGeom>
          <a:noFill/>
          <a:ln/>
        </p:spPr>
        <p:txBody>
          <a:bodyPr wrap="none" lIns="0" tIns="0" rIns="0" bIns="0" rtlCol="0" anchor="t"/>
          <a:lstStyle/>
          <a:p>
            <a:pPr algn="l" indent="0" marL="0">
              <a:lnSpc>
                <a:spcPts val="2850"/>
              </a:lnSpc>
              <a:buNone/>
            </a:pPr>
            <a:r>
              <a:rPr lang="en-US" sz="1750" dirty="0">
                <a:solidFill>
                  <a:srgbClr val="E0D6DE"/>
                </a:solidFill>
                <a:latin typeface="DM Sans" pitchFamily="34" charset="0"/>
                <a:ea typeface="DM Sans" pitchFamily="34" charset="-122"/>
                <a:cs typeface="DM Sans" pitchFamily="34" charset="-120"/>
              </a:rPr>
              <a:t>New architecture simplifies management</a:t>
            </a:r>
            <a:endParaRPr lang="en-US" sz="1750" dirty="0"/>
          </a:p>
        </p:txBody>
      </p:sp>
      <p:sp>
        <p:nvSpPr>
          <p:cNvPr id="14" name="Shape 11"/>
          <p:cNvSpPr/>
          <p:nvPr/>
        </p:nvSpPr>
        <p:spPr>
          <a:xfrm>
            <a:off x="793790" y="4416862"/>
            <a:ext cx="6407944" cy="1367909"/>
          </a:xfrm>
          <a:prstGeom prst="roundRect">
            <a:avLst>
              <a:gd name="adj" fmla="val 10695"/>
            </a:avLst>
          </a:prstGeom>
          <a:solidFill>
            <a:srgbClr val="15151F"/>
          </a:solidFill>
          <a:ln w="30480">
            <a:solidFill>
              <a:srgbClr val="39A2EE"/>
            </a:solidFill>
            <a:prstDash val="solid"/>
          </a:ln>
        </p:spPr>
      </p:sp>
      <p:sp>
        <p:nvSpPr>
          <p:cNvPr id="15" name="Shape 12"/>
          <p:cNvSpPr/>
          <p:nvPr/>
        </p:nvSpPr>
        <p:spPr>
          <a:xfrm>
            <a:off x="763310" y="4416862"/>
            <a:ext cx="121920" cy="1367909"/>
          </a:xfrm>
          <a:prstGeom prst="roundRect">
            <a:avLst>
              <a:gd name="adj" fmla="val 7500"/>
            </a:avLst>
          </a:prstGeom>
          <a:solidFill>
            <a:srgbClr val="39A2EE"/>
          </a:solidFill>
          <a:ln/>
        </p:spPr>
      </p:sp>
      <p:sp>
        <p:nvSpPr>
          <p:cNvPr id="16" name="Text 13"/>
          <p:cNvSpPr/>
          <p:nvPr/>
        </p:nvSpPr>
        <p:spPr>
          <a:xfrm>
            <a:off x="1142524" y="4674156"/>
            <a:ext cx="3752969" cy="354330"/>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DM Sans Semi Bold" pitchFamily="34" charset="0"/>
                <a:ea typeface="DM Sans Semi Bold" pitchFamily="34" charset="-122"/>
                <a:cs typeface="DM Sans Semi Bold" pitchFamily="34" charset="-120"/>
              </a:rPr>
              <a:t>Decoupled from PowerShell</a:t>
            </a:r>
            <a:endParaRPr lang="en-US" sz="2200" dirty="0"/>
          </a:p>
        </p:txBody>
      </p:sp>
      <p:sp>
        <p:nvSpPr>
          <p:cNvPr id="17" name="Text 14"/>
          <p:cNvSpPr/>
          <p:nvPr/>
        </p:nvSpPr>
        <p:spPr>
          <a:xfrm>
            <a:off x="1142524" y="5164574"/>
            <a:ext cx="5801916" cy="362903"/>
          </a:xfrm>
          <a:prstGeom prst="rect">
            <a:avLst/>
          </a:prstGeom>
          <a:noFill/>
          <a:ln/>
        </p:spPr>
        <p:txBody>
          <a:bodyPr wrap="none" lIns="0" tIns="0" rIns="0" bIns="0" rtlCol="0" anchor="t"/>
          <a:lstStyle/>
          <a:p>
            <a:pPr algn="l" indent="0" marL="0">
              <a:lnSpc>
                <a:spcPts val="2850"/>
              </a:lnSpc>
              <a:buNone/>
            </a:pPr>
            <a:r>
              <a:rPr lang="en-US" sz="1750" dirty="0">
                <a:solidFill>
                  <a:srgbClr val="E0D6DE"/>
                </a:solidFill>
                <a:latin typeface="DM Sans" pitchFamily="34" charset="0"/>
                <a:ea typeface="DM Sans" pitchFamily="34" charset="-122"/>
                <a:cs typeface="DM Sans" pitchFamily="34" charset="-120"/>
              </a:rPr>
              <a:t>Enables use with any language</a:t>
            </a:r>
            <a:endParaRPr lang="en-US" sz="1750" dirty="0"/>
          </a:p>
        </p:txBody>
      </p:sp>
      <p:sp>
        <p:nvSpPr>
          <p:cNvPr id="18" name="Shape 15"/>
          <p:cNvSpPr/>
          <p:nvPr/>
        </p:nvSpPr>
        <p:spPr>
          <a:xfrm>
            <a:off x="7428548" y="4416862"/>
            <a:ext cx="6408063" cy="1367909"/>
          </a:xfrm>
          <a:prstGeom prst="roundRect">
            <a:avLst>
              <a:gd name="adj" fmla="val 10695"/>
            </a:avLst>
          </a:prstGeom>
          <a:solidFill>
            <a:srgbClr val="15151F"/>
          </a:solidFill>
          <a:ln w="30480">
            <a:solidFill>
              <a:srgbClr val="7AF0FF"/>
            </a:solidFill>
            <a:prstDash val="solid"/>
          </a:ln>
        </p:spPr>
      </p:sp>
      <p:sp>
        <p:nvSpPr>
          <p:cNvPr id="19" name="Shape 16"/>
          <p:cNvSpPr/>
          <p:nvPr/>
        </p:nvSpPr>
        <p:spPr>
          <a:xfrm>
            <a:off x="7398067" y="4416862"/>
            <a:ext cx="121920" cy="1367909"/>
          </a:xfrm>
          <a:prstGeom prst="roundRect">
            <a:avLst>
              <a:gd name="adj" fmla="val 7500"/>
            </a:avLst>
          </a:prstGeom>
          <a:solidFill>
            <a:srgbClr val="7AF0FF"/>
          </a:solidFill>
          <a:ln/>
        </p:spPr>
      </p:sp>
      <p:sp>
        <p:nvSpPr>
          <p:cNvPr id="20" name="Text 17"/>
          <p:cNvSpPr/>
          <p:nvPr/>
        </p:nvSpPr>
        <p:spPr>
          <a:xfrm>
            <a:off x="7777282" y="4674156"/>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DM Sans Semi Bold" pitchFamily="34" charset="0"/>
                <a:ea typeface="DM Sans Semi Bold" pitchFamily="34" charset="-122"/>
                <a:cs typeface="DM Sans Semi Bold" pitchFamily="34" charset="-120"/>
              </a:rPr>
              <a:t>Industry standards</a:t>
            </a:r>
            <a:endParaRPr lang="en-US" sz="2200" dirty="0"/>
          </a:p>
        </p:txBody>
      </p:sp>
      <p:sp>
        <p:nvSpPr>
          <p:cNvPr id="21" name="Text 18"/>
          <p:cNvSpPr/>
          <p:nvPr/>
        </p:nvSpPr>
        <p:spPr>
          <a:xfrm>
            <a:off x="7777282" y="5164574"/>
            <a:ext cx="5802035" cy="362903"/>
          </a:xfrm>
          <a:prstGeom prst="rect">
            <a:avLst/>
          </a:prstGeom>
          <a:noFill/>
          <a:ln/>
        </p:spPr>
        <p:txBody>
          <a:bodyPr wrap="none" lIns="0" tIns="0" rIns="0" bIns="0" rtlCol="0" anchor="t"/>
          <a:lstStyle/>
          <a:p>
            <a:pPr algn="l" indent="0" marL="0">
              <a:lnSpc>
                <a:spcPts val="2850"/>
              </a:lnSpc>
              <a:buNone/>
            </a:pPr>
            <a:r>
              <a:rPr lang="en-US" sz="1750" dirty="0">
                <a:solidFill>
                  <a:srgbClr val="E0D6DE"/>
                </a:solidFill>
                <a:latin typeface="DM Sans" pitchFamily="34" charset="0"/>
                <a:ea typeface="DM Sans" pitchFamily="34" charset="-122"/>
                <a:cs typeface="DM Sans" pitchFamily="34" charset="-120"/>
              </a:rPr>
              <a:t>Configuration now uses YAML/JSON</a:t>
            </a:r>
            <a:endParaRPr lang="en-US" sz="1750" dirty="0"/>
          </a:p>
        </p:txBody>
      </p:sp>
      <p:sp>
        <p:nvSpPr>
          <p:cNvPr id="22" name="Shape 19"/>
          <p:cNvSpPr/>
          <p:nvPr/>
        </p:nvSpPr>
        <p:spPr>
          <a:xfrm>
            <a:off x="793790" y="6039922"/>
            <a:ext cx="13042821" cy="963811"/>
          </a:xfrm>
          <a:prstGeom prst="roundRect">
            <a:avLst>
              <a:gd name="adj" fmla="val 949"/>
            </a:avLst>
          </a:prstGeom>
          <a:solidFill>
            <a:srgbClr val="062B46"/>
          </a:solidFill>
          <a:ln/>
        </p:spPr>
      </p:sp>
      <p:pic>
        <p:nvPicPr>
          <p:cNvPr id="23" name="Image 1" descr="preencoded.png">    </p:cNvPr>
          <p:cNvPicPr>
            <a:picLocks noChangeAspect="1"/>
          </p:cNvPicPr>
          <p:nvPr/>
        </p:nvPicPr>
        <p:blipFill>
          <a:blip r:embed="rId3"/>
          <a:stretch>
            <a:fillRect/>
          </a:stretch>
        </p:blipFill>
        <p:spPr>
          <a:xfrm>
            <a:off x="1020604" y="6384012"/>
            <a:ext cx="283488" cy="226814"/>
          </a:xfrm>
          <a:prstGeom prst="rect">
            <a:avLst/>
          </a:prstGeom>
        </p:spPr>
      </p:pic>
      <p:sp>
        <p:nvSpPr>
          <p:cNvPr id="24" name="Text 20"/>
          <p:cNvSpPr/>
          <p:nvPr/>
        </p:nvSpPr>
        <p:spPr>
          <a:xfrm>
            <a:off x="1530906" y="6323409"/>
            <a:ext cx="12078891" cy="362903"/>
          </a:xfrm>
          <a:prstGeom prst="rect">
            <a:avLst/>
          </a:prstGeom>
          <a:noFill/>
          <a:ln/>
        </p:spPr>
        <p:txBody>
          <a:bodyPr wrap="none" lIns="0" tIns="0" rIns="0" bIns="0" rtlCol="0" anchor="t"/>
          <a:lstStyle/>
          <a:p>
            <a:pPr algn="l" indent="0" marL="0">
              <a:lnSpc>
                <a:spcPts val="2850"/>
              </a:lnSpc>
              <a:buNone/>
            </a:pPr>
            <a:r>
              <a:rPr lang="en-US" sz="1750" dirty="0">
                <a:solidFill>
                  <a:srgbClr val="FFFFFF"/>
                </a:solidFill>
                <a:latin typeface="DM Sans" pitchFamily="34" charset="0"/>
                <a:ea typeface="DM Sans" pitchFamily="34" charset="-122"/>
                <a:cs typeface="DM Sans" pitchFamily="34" charset="-120"/>
              </a:rPr>
              <a:t>"People don't buy what you do; they buy why you do it." - Simon Sinek</a:t>
            </a:r>
            <a:endParaRPr lang="en-US" sz="1750" dirty="0"/>
          </a:p>
        </p:txBody>
      </p:sp>
      <p:pic>
        <p:nvPicPr>
          <p:cNvPr id="25" name="Image 2" descr="preencoded.png">    </p:cNvPr>
          <p:cNvPicPr>
            <a:picLocks noChangeAspect="1"/>
          </p:cNvPicPr>
          <p:nvPr/>
        </p:nvPicPr>
        <p:blipFill>
          <a:blip r:embed="rId4"/>
          <a:stretch>
            <a:fillRect/>
          </a:stretch>
        </p:blipFill>
        <p:spPr>
          <a:xfrm>
            <a:off x="136088" y="7665839"/>
            <a:ext cx="866775" cy="40171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34841"/>
          </a:xfrm>
          <a:prstGeom prst="rect">
            <a:avLst/>
          </a:prstGeom>
        </p:spPr>
      </p:pic>
      <p:sp>
        <p:nvSpPr>
          <p:cNvPr id="3" name="Text 0"/>
          <p:cNvSpPr/>
          <p:nvPr/>
        </p:nvSpPr>
        <p:spPr>
          <a:xfrm>
            <a:off x="901898" y="3183850"/>
            <a:ext cx="8641318" cy="633651"/>
          </a:xfrm>
          <a:prstGeom prst="rect">
            <a:avLst/>
          </a:prstGeom>
          <a:noFill/>
          <a:ln/>
        </p:spPr>
        <p:txBody>
          <a:bodyPr wrap="none" lIns="0" tIns="0" rIns="0" bIns="0" rtlCol="0" anchor="t"/>
          <a:lstStyle/>
          <a:p>
            <a:pPr algn="l" indent="0" marL="0">
              <a:lnSpc>
                <a:spcPts val="4950"/>
              </a:lnSpc>
              <a:buNone/>
            </a:pPr>
            <a:r>
              <a:rPr lang="en-US" sz="3950" dirty="0">
                <a:solidFill>
                  <a:srgbClr val="9069FF"/>
                </a:solidFill>
                <a:latin typeface="DM Sans Semi Bold" pitchFamily="34" charset="0"/>
                <a:ea typeface="DM Sans Semi Bold" pitchFamily="34" charset="-122"/>
                <a:cs typeface="DM Sans Semi Bold" pitchFamily="34" charset="-120"/>
              </a:rPr>
              <a:t>Configuration as Code for Everyone</a:t>
            </a:r>
            <a:endParaRPr lang="en-US" sz="3950" dirty="0"/>
          </a:p>
        </p:txBody>
      </p:sp>
      <p:sp>
        <p:nvSpPr>
          <p:cNvPr id="4" name="Text 1"/>
          <p:cNvSpPr/>
          <p:nvPr/>
        </p:nvSpPr>
        <p:spPr>
          <a:xfrm>
            <a:off x="901898" y="4324350"/>
            <a:ext cx="2928223" cy="316825"/>
          </a:xfrm>
          <a:prstGeom prst="rect">
            <a:avLst/>
          </a:prstGeom>
          <a:noFill/>
          <a:ln/>
        </p:spPr>
        <p:txBody>
          <a:bodyPr wrap="none" lIns="0" tIns="0" rIns="0" bIns="0" rtlCol="0" anchor="t"/>
          <a:lstStyle/>
          <a:p>
            <a:pPr algn="l" indent="0" marL="0">
              <a:lnSpc>
                <a:spcPts val="2450"/>
              </a:lnSpc>
              <a:buNone/>
            </a:pPr>
            <a:r>
              <a:rPr lang="en-US" sz="1950" dirty="0">
                <a:solidFill>
                  <a:srgbClr val="9069FF"/>
                </a:solidFill>
                <a:latin typeface="DM Sans Semi Bold" pitchFamily="34" charset="0"/>
                <a:ea typeface="DM Sans Semi Bold" pitchFamily="34" charset="-122"/>
                <a:cs typeface="DM Sans Semi Bold" pitchFamily="34" charset="-120"/>
              </a:rPr>
              <a:t>Any language, Any team</a:t>
            </a:r>
            <a:endParaRPr lang="en-US" sz="1950" dirty="0"/>
          </a:p>
        </p:txBody>
      </p:sp>
      <p:sp>
        <p:nvSpPr>
          <p:cNvPr id="5" name="Text 2"/>
          <p:cNvSpPr/>
          <p:nvPr/>
        </p:nvSpPr>
        <p:spPr>
          <a:xfrm>
            <a:off x="901898" y="4843939"/>
            <a:ext cx="6166009" cy="972979"/>
          </a:xfrm>
          <a:prstGeom prst="rect">
            <a:avLst/>
          </a:prstGeom>
          <a:noFill/>
          <a:ln/>
        </p:spPr>
        <p:txBody>
          <a:bodyPr wrap="square" lIns="0" tIns="0" rIns="0" bIns="0" rtlCol="0" anchor="t"/>
          <a:lstStyle/>
          <a:p>
            <a:pPr algn="l" indent="0" marL="0">
              <a:lnSpc>
                <a:spcPts val="2550"/>
              </a:lnSpc>
              <a:buNone/>
            </a:pPr>
            <a:r>
              <a:rPr lang="en-US" sz="1550" dirty="0">
                <a:solidFill>
                  <a:srgbClr val="E0D6DE"/>
                </a:solidFill>
                <a:latin typeface="DM Sans" pitchFamily="34" charset="0"/>
                <a:ea typeface="DM Sans" pitchFamily="34" charset="-122"/>
                <a:cs typeface="DM Sans" pitchFamily="34" charset="-120"/>
              </a:rPr>
              <a:t>The core of modern DSC is </a:t>
            </a:r>
            <a:pPr algn="l" indent="0" marL="0">
              <a:lnSpc>
                <a:spcPts val="2550"/>
              </a:lnSpc>
              <a:buNone/>
            </a:pPr>
            <a:r>
              <a:rPr lang="en-US" sz="1550" b="1" dirty="0">
                <a:solidFill>
                  <a:srgbClr val="39A2EE"/>
                </a:solidFill>
                <a:latin typeface="DM Sans" pitchFamily="34" charset="0"/>
                <a:ea typeface="DM Sans" pitchFamily="34" charset="-122"/>
                <a:cs typeface="DM Sans" pitchFamily="34" charset="-120"/>
              </a:rPr>
              <a:t>"Configuration as Code for Everyone."</a:t>
            </a:r>
            <a:pPr algn="l" indent="0" marL="0">
              <a:lnSpc>
                <a:spcPts val="2550"/>
              </a:lnSpc>
              <a:buNone/>
            </a:pPr>
            <a:r>
              <a:rPr lang="en-US" sz="1550" dirty="0">
                <a:solidFill>
                  <a:srgbClr val="E0D6DE"/>
                </a:solidFill>
                <a:latin typeface="DM Sans" pitchFamily="34" charset="0"/>
                <a:ea typeface="DM Sans" pitchFamily="34" charset="-122"/>
                <a:cs typeface="DM Sans" pitchFamily="34" charset="-120"/>
              </a:rPr>
              <a:t> This allows teams to write DSC resources in any language that fits their expertise:</a:t>
            </a:r>
            <a:endParaRPr lang="en-US" sz="1550" dirty="0"/>
          </a:p>
        </p:txBody>
      </p:sp>
      <p:sp>
        <p:nvSpPr>
          <p:cNvPr id="6" name="Text 3"/>
          <p:cNvSpPr/>
          <p:nvPr/>
        </p:nvSpPr>
        <p:spPr>
          <a:xfrm>
            <a:off x="901898" y="5999321"/>
            <a:ext cx="6166009" cy="324326"/>
          </a:xfrm>
          <a:prstGeom prst="rect">
            <a:avLst/>
          </a:prstGeom>
          <a:noFill/>
          <a:ln/>
        </p:spPr>
        <p:txBody>
          <a:bodyPr wrap="none" lIns="0" tIns="0" rIns="0" bIns="0" rtlCol="0" anchor="t"/>
          <a:lstStyle/>
          <a:p>
            <a:pPr algn="l" marL="342900" indent="-342900">
              <a:lnSpc>
                <a:spcPts val="2550"/>
              </a:lnSpc>
              <a:buSzPct val="100000"/>
              <a:buChar char="•"/>
            </a:pPr>
            <a:r>
              <a:rPr lang="en-US" sz="1550" dirty="0">
                <a:solidFill>
                  <a:srgbClr val="E0D6DE"/>
                </a:solidFill>
                <a:latin typeface="DM Sans" pitchFamily="34" charset="0"/>
                <a:ea typeface="DM Sans" pitchFamily="34" charset="-122"/>
                <a:cs typeface="DM Sans" pitchFamily="34" charset="-120"/>
              </a:rPr>
              <a:t>Python for Linux-focused teams</a:t>
            </a:r>
            <a:endParaRPr lang="en-US" sz="1550" dirty="0"/>
          </a:p>
        </p:txBody>
      </p:sp>
      <p:sp>
        <p:nvSpPr>
          <p:cNvPr id="7" name="Text 4"/>
          <p:cNvSpPr/>
          <p:nvPr/>
        </p:nvSpPr>
        <p:spPr>
          <a:xfrm>
            <a:off x="901898" y="6394609"/>
            <a:ext cx="6166009" cy="324326"/>
          </a:xfrm>
          <a:prstGeom prst="rect">
            <a:avLst/>
          </a:prstGeom>
          <a:noFill/>
          <a:ln/>
        </p:spPr>
        <p:txBody>
          <a:bodyPr wrap="none" lIns="0" tIns="0" rIns="0" bIns="0" rtlCol="0" anchor="t"/>
          <a:lstStyle/>
          <a:p>
            <a:pPr algn="l" marL="342900" indent="-342900">
              <a:lnSpc>
                <a:spcPts val="2550"/>
              </a:lnSpc>
              <a:buSzPct val="100000"/>
              <a:buChar char="•"/>
            </a:pPr>
            <a:r>
              <a:rPr lang="en-US" sz="1550" dirty="0">
                <a:solidFill>
                  <a:srgbClr val="E0D6DE"/>
                </a:solidFill>
                <a:latin typeface="DM Sans" pitchFamily="34" charset="0"/>
                <a:ea typeface="DM Sans" pitchFamily="34" charset="-122"/>
                <a:cs typeface="DM Sans" pitchFamily="34" charset="-120"/>
              </a:rPr>
              <a:t>Go for cloud-native workflows</a:t>
            </a:r>
            <a:endParaRPr lang="en-US" sz="1550" dirty="0"/>
          </a:p>
        </p:txBody>
      </p:sp>
      <p:sp>
        <p:nvSpPr>
          <p:cNvPr id="8" name="Text 5"/>
          <p:cNvSpPr/>
          <p:nvPr/>
        </p:nvSpPr>
        <p:spPr>
          <a:xfrm>
            <a:off x="901898" y="6789896"/>
            <a:ext cx="6166009" cy="324326"/>
          </a:xfrm>
          <a:prstGeom prst="rect">
            <a:avLst/>
          </a:prstGeom>
          <a:noFill/>
          <a:ln/>
        </p:spPr>
        <p:txBody>
          <a:bodyPr wrap="none" lIns="0" tIns="0" rIns="0" bIns="0" rtlCol="0" anchor="t"/>
          <a:lstStyle/>
          <a:p>
            <a:pPr algn="l" marL="342900" indent="-342900">
              <a:lnSpc>
                <a:spcPts val="2550"/>
              </a:lnSpc>
              <a:buSzPct val="100000"/>
              <a:buChar char="•"/>
            </a:pPr>
            <a:r>
              <a:rPr lang="en-US" sz="1550" dirty="0">
                <a:solidFill>
                  <a:srgbClr val="E0D6DE"/>
                </a:solidFill>
                <a:latin typeface="DM Sans" pitchFamily="34" charset="0"/>
                <a:ea typeface="DM Sans" pitchFamily="34" charset="-122"/>
                <a:cs typeface="DM Sans" pitchFamily="34" charset="-120"/>
              </a:rPr>
              <a:t>PowerShell for Windows admins</a:t>
            </a:r>
            <a:endParaRPr lang="en-US" sz="1550" dirty="0"/>
          </a:p>
        </p:txBody>
      </p:sp>
      <p:sp>
        <p:nvSpPr>
          <p:cNvPr id="9" name="Text 6"/>
          <p:cNvSpPr/>
          <p:nvPr/>
        </p:nvSpPr>
        <p:spPr>
          <a:xfrm>
            <a:off x="901898" y="7185184"/>
            <a:ext cx="6166009" cy="324326"/>
          </a:xfrm>
          <a:prstGeom prst="rect">
            <a:avLst/>
          </a:prstGeom>
          <a:noFill/>
          <a:ln/>
        </p:spPr>
        <p:txBody>
          <a:bodyPr wrap="none" lIns="0" tIns="0" rIns="0" bIns="0" rtlCol="0" anchor="t"/>
          <a:lstStyle/>
          <a:p>
            <a:pPr algn="l" marL="342900" indent="-342900">
              <a:lnSpc>
                <a:spcPts val="2550"/>
              </a:lnSpc>
              <a:buSzPct val="100000"/>
              <a:buChar char="•"/>
            </a:pPr>
            <a:r>
              <a:rPr lang="en-US" sz="1550" dirty="0">
                <a:solidFill>
                  <a:srgbClr val="E0D6DE"/>
                </a:solidFill>
                <a:latin typeface="DM Sans" pitchFamily="34" charset="0"/>
                <a:ea typeface="DM Sans" pitchFamily="34" charset="-122"/>
                <a:cs typeface="DM Sans" pitchFamily="34" charset="-120"/>
              </a:rPr>
              <a:t>Bash for Unix traditionalists</a:t>
            </a:r>
            <a:endParaRPr lang="en-US" sz="1550" dirty="0"/>
          </a:p>
        </p:txBody>
      </p:sp>
      <p:sp>
        <p:nvSpPr>
          <p:cNvPr id="10" name="Text 7"/>
          <p:cNvSpPr/>
          <p:nvPr/>
        </p:nvSpPr>
        <p:spPr>
          <a:xfrm>
            <a:off x="7570113" y="4324350"/>
            <a:ext cx="2534841" cy="316825"/>
          </a:xfrm>
          <a:prstGeom prst="rect">
            <a:avLst/>
          </a:prstGeom>
          <a:noFill/>
          <a:ln/>
        </p:spPr>
        <p:txBody>
          <a:bodyPr wrap="none" lIns="0" tIns="0" rIns="0" bIns="0" rtlCol="0" anchor="t"/>
          <a:lstStyle/>
          <a:p>
            <a:pPr algn="l" indent="0" marL="0">
              <a:lnSpc>
                <a:spcPts val="2450"/>
              </a:lnSpc>
              <a:buNone/>
            </a:pPr>
            <a:r>
              <a:rPr lang="en-US" sz="1950" dirty="0">
                <a:solidFill>
                  <a:srgbClr val="9069FF"/>
                </a:solidFill>
                <a:latin typeface="DM Sans Semi Bold" pitchFamily="34" charset="0"/>
                <a:ea typeface="DM Sans Semi Bold" pitchFamily="34" charset="-122"/>
                <a:cs typeface="DM Sans Semi Bold" pitchFamily="34" charset="-120"/>
              </a:rPr>
              <a:t>Why this matters</a:t>
            </a:r>
            <a:endParaRPr lang="en-US" sz="1950" dirty="0"/>
          </a:p>
        </p:txBody>
      </p:sp>
      <p:sp>
        <p:nvSpPr>
          <p:cNvPr id="11" name="Text 8"/>
          <p:cNvSpPr/>
          <p:nvPr/>
        </p:nvSpPr>
        <p:spPr>
          <a:xfrm>
            <a:off x="7570113" y="4843939"/>
            <a:ext cx="6166009" cy="1621631"/>
          </a:xfrm>
          <a:prstGeom prst="rect">
            <a:avLst/>
          </a:prstGeom>
          <a:noFill/>
          <a:ln/>
        </p:spPr>
        <p:txBody>
          <a:bodyPr wrap="square" lIns="0" tIns="0" rIns="0" bIns="0" rtlCol="0" anchor="t"/>
          <a:lstStyle/>
          <a:p>
            <a:pPr algn="l" indent="0" marL="0">
              <a:lnSpc>
                <a:spcPts val="2550"/>
              </a:lnSpc>
              <a:buNone/>
            </a:pPr>
            <a:r>
              <a:rPr lang="en-US" sz="1550" dirty="0">
                <a:solidFill>
                  <a:srgbClr val="E0D6DE"/>
                </a:solidFill>
                <a:latin typeface="DM Sans" pitchFamily="34" charset="0"/>
                <a:ea typeface="DM Sans" pitchFamily="34" charset="-122"/>
                <a:cs typeface="DM Sans" pitchFamily="34" charset="-120"/>
              </a:rPr>
              <a:t>No more language barriers. Whether you're a Windows admin, Linux engineer, or cloud developer, you can use the tools and languages you already know. Everyone gets to participate and manage infrastructure configuration, making it much simpler and more inclusive.</a:t>
            </a:r>
            <a:endParaRPr lang="en-US" sz="1550" dirty="0"/>
          </a:p>
        </p:txBody>
      </p:sp>
      <p:pic>
        <p:nvPicPr>
          <p:cNvPr id="12" name="Image 1" descr="preencoded.png">    </p:cNvPr>
          <p:cNvPicPr>
            <a:picLocks noChangeAspect="1"/>
          </p:cNvPicPr>
          <p:nvPr/>
        </p:nvPicPr>
        <p:blipFill>
          <a:blip r:embed="rId2"/>
          <a:stretch>
            <a:fillRect/>
          </a:stretch>
        </p:blipFill>
        <p:spPr>
          <a:xfrm>
            <a:off x="121563" y="7725489"/>
            <a:ext cx="775097" cy="35921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3405902"/>
            <a:ext cx="7556421" cy="1417677"/>
          </a:xfrm>
          <a:prstGeom prst="rect">
            <a:avLst/>
          </a:prstGeom>
          <a:noFill/>
          <a:ln/>
        </p:spPr>
        <p:txBody>
          <a:bodyPr wrap="none" lIns="0" tIns="0" rIns="0" bIns="0" rtlCol="0" anchor="t"/>
          <a:lstStyle/>
          <a:p>
            <a:pPr algn="l" indent="0" marL="0">
              <a:lnSpc>
                <a:spcPts val="11150"/>
              </a:lnSpc>
              <a:buNone/>
            </a:pPr>
            <a:r>
              <a:rPr lang="en-US" sz="8900" dirty="0">
                <a:solidFill>
                  <a:srgbClr val="9069FF"/>
                </a:solidFill>
                <a:latin typeface="DM Sans Semi Bold" pitchFamily="34" charset="0"/>
                <a:ea typeface="DM Sans Semi Bold" pitchFamily="34" charset="-122"/>
                <a:cs typeface="DM Sans Semi Bold" pitchFamily="34" charset="-120"/>
              </a:rPr>
              <a:t>Demo time!</a:t>
            </a:r>
            <a:endParaRPr lang="en-US" sz="8900" dirty="0"/>
          </a:p>
        </p:txBody>
      </p:sp>
      <p:pic>
        <p:nvPicPr>
          <p:cNvPr id="4" name="Image 1" descr="preencoded.png">    </p:cNvPr>
          <p:cNvPicPr>
            <a:picLocks noChangeAspect="1"/>
          </p:cNvPicPr>
          <p:nvPr/>
        </p:nvPicPr>
        <p:blipFill>
          <a:blip r:embed="rId2"/>
          <a:stretch>
            <a:fillRect/>
          </a:stretch>
        </p:blipFill>
        <p:spPr>
          <a:xfrm>
            <a:off x="136088" y="7665839"/>
            <a:ext cx="866775" cy="401717"/>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2026-01-26T10:42:33Z</dcterms:created>
  <dcterms:modified xsi:type="dcterms:W3CDTF">2026-01-26T10:42:33Z</dcterms:modified>
</cp:coreProperties>
</file>